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83" r:id="rId2"/>
    <p:sldId id="497" r:id="rId3"/>
    <p:sldId id="309" r:id="rId4"/>
    <p:sldId id="288" r:id="rId5"/>
    <p:sldId id="290" r:id="rId6"/>
    <p:sldId id="287" r:id="rId7"/>
    <p:sldId id="292" r:id="rId8"/>
    <p:sldId id="313" r:id="rId9"/>
    <p:sldId id="312" r:id="rId10"/>
    <p:sldId id="314" r:id="rId11"/>
    <p:sldId id="315" r:id="rId12"/>
    <p:sldId id="390" r:id="rId13"/>
    <p:sldId id="316" r:id="rId14"/>
    <p:sldId id="318" r:id="rId15"/>
    <p:sldId id="320" r:id="rId16"/>
    <p:sldId id="498" r:id="rId17"/>
    <p:sldId id="296" r:id="rId18"/>
    <p:sldId id="298" r:id="rId19"/>
    <p:sldId id="300" r:id="rId20"/>
    <p:sldId id="301" r:id="rId21"/>
    <p:sldId id="293" r:id="rId22"/>
    <p:sldId id="302" r:id="rId23"/>
    <p:sldId id="295" r:id="rId24"/>
    <p:sldId id="294" r:id="rId25"/>
    <p:sldId id="304" r:id="rId26"/>
    <p:sldId id="305" r:id="rId27"/>
    <p:sldId id="306" r:id="rId28"/>
    <p:sldId id="307" r:id="rId29"/>
    <p:sldId id="308" r:id="rId30"/>
    <p:sldId id="289" r:id="rId31"/>
    <p:sldId id="278" r:id="rId32"/>
    <p:sldId id="279" r:id="rId33"/>
    <p:sldId id="274" r:id="rId34"/>
    <p:sldId id="281" r:id="rId35"/>
    <p:sldId id="280" r:id="rId36"/>
    <p:sldId id="303" r:id="rId37"/>
    <p:sldId id="310" r:id="rId38"/>
    <p:sldId id="321" r:id="rId39"/>
    <p:sldId id="299" r:id="rId40"/>
    <p:sldId id="3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6"/>
    <p:restoredTop sz="94645"/>
  </p:normalViewPr>
  <p:slideViewPr>
    <p:cSldViewPr snapToGrid="0" snapToObjects="1">
      <p:cViewPr varScale="1">
        <p:scale>
          <a:sx n="86" d="100"/>
          <a:sy n="86" d="100"/>
        </p:scale>
        <p:origin x="60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E3ECF-0CCA-BC4E-B348-DC54526BC30D}"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2E544-6462-404C-882A-66E3FFFA957F}" type="slidenum">
              <a:rPr lang="en-US" smtClean="0"/>
              <a:t>‹nr.›</a:t>
            </a:fld>
            <a:endParaRPr lang="en-US"/>
          </a:p>
        </p:txBody>
      </p:sp>
    </p:spTree>
    <p:extLst>
      <p:ext uri="{BB962C8B-B14F-4D97-AF65-F5344CB8AC3E}">
        <p14:creationId xmlns:p14="http://schemas.microsoft.com/office/powerpoint/2010/main" val="160177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320227-A3F4-C944-B603-13B190343B53}" type="slidenum">
              <a:rPr lang="en-GB" smtClean="0"/>
              <a:pPr>
                <a:defRPr/>
              </a:pPr>
              <a:t>2</a:t>
            </a:fld>
            <a:endParaRPr lang="en-GB"/>
          </a:p>
        </p:txBody>
      </p:sp>
    </p:spTree>
    <p:extLst>
      <p:ext uri="{BB962C8B-B14F-4D97-AF65-F5344CB8AC3E}">
        <p14:creationId xmlns:p14="http://schemas.microsoft.com/office/powerpoint/2010/main" val="142334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73E6EEC-FBE9-F44C-B2F4-7334A88CA8AF}" type="slidenum">
              <a:rPr lang="en-GB" sz="1200">
                <a:latin typeface="Times" charset="0"/>
              </a:rPr>
              <a:pPr/>
              <a:t>7</a:t>
            </a:fld>
            <a:endParaRPr lang="en-GB" sz="1200" dirty="0">
              <a:latin typeface="Times" charset="0"/>
            </a:endParaRPr>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24203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5C51BB-FE36-234C-BBF6-EE0239B88030}" type="slidenum">
              <a:rPr lang="en-US"/>
              <a:pPr/>
              <a:t>12</a:t>
            </a:fld>
            <a:endParaRPr lang="en-US"/>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Geneva" charset="0"/>
              <a:cs typeface="Geneva" charset="0"/>
            </a:endParaRPr>
          </a:p>
        </p:txBody>
      </p:sp>
    </p:spTree>
    <p:extLst>
      <p:ext uri="{BB962C8B-B14F-4D97-AF65-F5344CB8AC3E}">
        <p14:creationId xmlns:p14="http://schemas.microsoft.com/office/powerpoint/2010/main" val="221915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altLang="en-US"/>
          </a:p>
        </p:txBody>
      </p:sp>
    </p:spTree>
    <p:extLst>
      <p:ext uri="{BB962C8B-B14F-4D97-AF65-F5344CB8AC3E}">
        <p14:creationId xmlns:p14="http://schemas.microsoft.com/office/powerpoint/2010/main" val="81083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908BD6C-6619-DA46-8C7B-D41978F220D0}" type="slidenum">
              <a:rPr lang="en-US" sz="1200">
                <a:latin typeface="Times" charset="0"/>
              </a:rPr>
              <a:pPr/>
              <a:t>23</a:t>
            </a:fld>
            <a:endParaRPr lang="en-US" sz="1200">
              <a:latin typeface="Times" charset="0"/>
            </a:endParaRPr>
          </a:p>
        </p:txBody>
      </p:sp>
      <p:sp>
        <p:nvSpPr>
          <p:cNvPr id="86018" name="Rectangle 2"/>
          <p:cNvSpPr>
            <a:spLocks noGrp="1" noRot="1" noChangeAspect="1" noChangeArrowheads="1"/>
          </p:cNvSpPr>
          <p:nvPr>
            <p:ph type="sldImg"/>
          </p:nvPr>
        </p:nvSpPr>
        <p:spPr>
          <a:xfrm>
            <a:off x="381000" y="685800"/>
            <a:ext cx="6096000" cy="34290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charset="0"/>
              <a:ea typeface="ＭＳ Ｐゴシック" charset="0"/>
              <a:cs typeface="Geneva" charset="0"/>
            </a:endParaRPr>
          </a:p>
        </p:txBody>
      </p:sp>
    </p:spTree>
    <p:extLst>
      <p:ext uri="{BB962C8B-B14F-4D97-AF65-F5344CB8AC3E}">
        <p14:creationId xmlns:p14="http://schemas.microsoft.com/office/powerpoint/2010/main" val="174257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8237739-49DF-4149-93AE-1382E2920103}" type="slidenum">
              <a:rPr lang="en-GB">
                <a:latin typeface="Times" pitchFamily="-112" charset="0"/>
              </a:rPr>
              <a:pPr/>
              <a:t>26</a:t>
            </a:fld>
            <a:endParaRPr lang="en-GB">
              <a:latin typeface="Times" pitchFamily="-112" charset="0"/>
            </a:endParaRPr>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7077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EA1D9BD-1F9A-7E49-8885-0152B37EE03B}" type="slidenum">
              <a:rPr lang="en-GB">
                <a:latin typeface="Times" pitchFamily="-112" charset="0"/>
              </a:rPr>
              <a:pPr/>
              <a:t>27</a:t>
            </a:fld>
            <a:endParaRPr lang="en-GB">
              <a:latin typeface="Times" pitchFamily="-112" charset="0"/>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6224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BECF2CE-EF00-0C4A-AFCE-8CA73563939A}" type="slidenum">
              <a:rPr lang="en-GB">
                <a:latin typeface="Times" pitchFamily="-112" charset="0"/>
              </a:rPr>
              <a:pPr/>
              <a:t>28</a:t>
            </a:fld>
            <a:endParaRPr lang="en-GB">
              <a:latin typeface="Times" pitchFamily="-112" charset="0"/>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41402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B6E4-DCD4-0844-9FB7-26D9FAEDF1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D4AC8-AB64-BE4A-BC4A-303C62A96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686F3-87CF-DB41-AEE2-2593CD1A843C}"/>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5" name="Footer Placeholder 4">
            <a:extLst>
              <a:ext uri="{FF2B5EF4-FFF2-40B4-BE49-F238E27FC236}">
                <a16:creationId xmlns:a16="http://schemas.microsoft.com/office/drawing/2014/main" id="{AA35FD95-DCE4-F94B-84D0-F0633210D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A5D37-42CC-3949-81C7-2CC191FF6865}"/>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176515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216F-D375-2444-A2EF-20E8F8BE6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E160A-6F01-D049-855F-9A985B891B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5B6FE-A59B-C942-A032-458D3FD60D5F}"/>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5" name="Footer Placeholder 4">
            <a:extLst>
              <a:ext uri="{FF2B5EF4-FFF2-40B4-BE49-F238E27FC236}">
                <a16:creationId xmlns:a16="http://schemas.microsoft.com/office/drawing/2014/main" id="{BEDCF329-5B1A-E84A-AC57-307726185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CDAA1-A080-B14D-8C3E-E5E29C2D690F}"/>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337179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5B341-995D-EF44-8766-3F1A586F2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BF86DD-3CEF-F147-B1D1-3DC4051632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77A02-1921-3B48-91AD-86A9BE8173CC}"/>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5" name="Footer Placeholder 4">
            <a:extLst>
              <a:ext uri="{FF2B5EF4-FFF2-40B4-BE49-F238E27FC236}">
                <a16:creationId xmlns:a16="http://schemas.microsoft.com/office/drawing/2014/main" id="{C59A465B-7939-804D-A00B-B51FC5D4B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04658-F544-444B-B887-EF5762482044}"/>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197127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E3E2-9181-974B-BF67-BB6736D0C8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B8D3C-FAC4-884E-B701-48EBCC1F0C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72309-346B-3B44-A04A-A79A53B34999}"/>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5" name="Footer Placeholder 4">
            <a:extLst>
              <a:ext uri="{FF2B5EF4-FFF2-40B4-BE49-F238E27FC236}">
                <a16:creationId xmlns:a16="http://schemas.microsoft.com/office/drawing/2014/main" id="{4CB3CAD8-B7B8-0946-AEF6-5714A09F1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3AF71-C4AA-4F4A-B4FE-AB655529D0CF}"/>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83267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8FD0-79AB-AA44-BECB-9353CE4A8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735C32-3323-0543-A740-F0E3DC444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03C2B2-CD08-4249-9D13-940ECA9B0308}"/>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5" name="Footer Placeholder 4">
            <a:extLst>
              <a:ext uri="{FF2B5EF4-FFF2-40B4-BE49-F238E27FC236}">
                <a16:creationId xmlns:a16="http://schemas.microsoft.com/office/drawing/2014/main" id="{45B7DB88-F75D-D14B-9C42-78693038C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066F4-F1F4-6842-91DD-24DAB4062E24}"/>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228615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05A2-B5C8-7C48-9C17-F820C7A5E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9A0F4-058E-7345-8417-36E5976764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696B2-5BF9-1842-B8BF-A0CDF8971F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6FA1F2-CA25-AD42-A728-0BF79ADFB316}"/>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6" name="Footer Placeholder 5">
            <a:extLst>
              <a:ext uri="{FF2B5EF4-FFF2-40B4-BE49-F238E27FC236}">
                <a16:creationId xmlns:a16="http://schemas.microsoft.com/office/drawing/2014/main" id="{9E19ED8C-CD25-B94C-8A01-C636928CD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9BD53-6C8C-264A-8319-1C3A17DECC9D}"/>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93417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72EC-97F2-2145-A961-5258205A9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F9CDF-17FE-6044-804A-F99490D8F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EC71E1-D5A4-854D-B01D-5F42C68804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D6EBC-55AC-5543-A384-612CC79B4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77FDC2-A0E1-6B4F-AD1D-627316DEAB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F4C6BD-0C5F-6748-912A-D9E9B5331FCB}"/>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8" name="Footer Placeholder 7">
            <a:extLst>
              <a:ext uri="{FF2B5EF4-FFF2-40B4-BE49-F238E27FC236}">
                <a16:creationId xmlns:a16="http://schemas.microsoft.com/office/drawing/2014/main" id="{AB307E0B-3402-C546-8316-CB5C645422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CB4DD9-B056-4149-862C-A4BB3AC3F607}"/>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294805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5AC6-721E-DD46-8B42-C42ACF372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7AC1B-C890-AD4F-B628-E76DDBE20942}"/>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4" name="Footer Placeholder 3">
            <a:extLst>
              <a:ext uri="{FF2B5EF4-FFF2-40B4-BE49-F238E27FC236}">
                <a16:creationId xmlns:a16="http://schemas.microsoft.com/office/drawing/2014/main" id="{B26F1F2C-219F-C647-A973-487E1E0B6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8061B1-5C16-3C40-B427-80AF4D6E6C1A}"/>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363498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184FA-AA5F-5240-9FD3-9FD946F7AA3C}"/>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3" name="Footer Placeholder 2">
            <a:extLst>
              <a:ext uri="{FF2B5EF4-FFF2-40B4-BE49-F238E27FC236}">
                <a16:creationId xmlns:a16="http://schemas.microsoft.com/office/drawing/2014/main" id="{8F4DB3D4-C584-794D-BAC8-FE87A2FCA5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A1A06E-8700-4A4B-8463-2E68EF3B9C89}"/>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266134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3570-03E0-D74C-99D4-0A18C3ECD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89432-F0E0-374B-A940-8C4CA4B93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A96D0-34BA-0141-A76D-06314D9F8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C6E247-3E50-D643-B74C-21792427AD1E}"/>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6" name="Footer Placeholder 5">
            <a:extLst>
              <a:ext uri="{FF2B5EF4-FFF2-40B4-BE49-F238E27FC236}">
                <a16:creationId xmlns:a16="http://schemas.microsoft.com/office/drawing/2014/main" id="{5FB6EB36-2202-9D4F-A6B6-B3628E76F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1CAD7-DFE1-D345-A4D0-B8827E3B7830}"/>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318521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3B59-C143-4745-8199-01AC36DDC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BB0B0-9ED7-7F44-8193-058DFB5F7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08BF0C-30C8-344E-975C-FADC5325B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9BD504-C3F8-6E42-956F-7F91137C5920}"/>
              </a:ext>
            </a:extLst>
          </p:cNvPr>
          <p:cNvSpPr>
            <a:spLocks noGrp="1"/>
          </p:cNvSpPr>
          <p:nvPr>
            <p:ph type="dt" sz="half" idx="10"/>
          </p:nvPr>
        </p:nvSpPr>
        <p:spPr/>
        <p:txBody>
          <a:bodyPr/>
          <a:lstStyle/>
          <a:p>
            <a:fld id="{89E09F5D-8225-2946-A997-E924E61C0FBD}" type="datetimeFigureOut">
              <a:rPr lang="en-US" smtClean="0"/>
              <a:t>5/21/2021</a:t>
            </a:fld>
            <a:endParaRPr lang="en-US"/>
          </a:p>
        </p:txBody>
      </p:sp>
      <p:sp>
        <p:nvSpPr>
          <p:cNvPr id="6" name="Footer Placeholder 5">
            <a:extLst>
              <a:ext uri="{FF2B5EF4-FFF2-40B4-BE49-F238E27FC236}">
                <a16:creationId xmlns:a16="http://schemas.microsoft.com/office/drawing/2014/main" id="{4DED3753-8088-2447-A86E-36FDD9102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5C390-4361-8042-B135-108577453940}"/>
              </a:ext>
            </a:extLst>
          </p:cNvPr>
          <p:cNvSpPr>
            <a:spLocks noGrp="1"/>
          </p:cNvSpPr>
          <p:nvPr>
            <p:ph type="sldNum" sz="quarter" idx="12"/>
          </p:nvPr>
        </p:nvSpPr>
        <p:spPr/>
        <p:txBody>
          <a:bodyPr/>
          <a:lstStyle/>
          <a:p>
            <a:fld id="{7C945543-9A5C-5642-9CCE-89DD511E3BC0}" type="slidenum">
              <a:rPr lang="en-US" smtClean="0"/>
              <a:t>‹nr.›</a:t>
            </a:fld>
            <a:endParaRPr lang="en-US"/>
          </a:p>
        </p:txBody>
      </p:sp>
    </p:spTree>
    <p:extLst>
      <p:ext uri="{BB962C8B-B14F-4D97-AF65-F5344CB8AC3E}">
        <p14:creationId xmlns:p14="http://schemas.microsoft.com/office/powerpoint/2010/main" val="373820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07230-7B03-604B-9196-252BD34D3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1A3670-7924-304B-8C12-F1D7248BE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49862-7C62-224B-AE40-8DAD91675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9F5D-8225-2946-A997-E924E61C0FBD}" type="datetimeFigureOut">
              <a:rPr lang="en-US" smtClean="0"/>
              <a:t>5/21/2021</a:t>
            </a:fld>
            <a:endParaRPr lang="en-US"/>
          </a:p>
        </p:txBody>
      </p:sp>
      <p:sp>
        <p:nvSpPr>
          <p:cNvPr id="5" name="Footer Placeholder 4">
            <a:extLst>
              <a:ext uri="{FF2B5EF4-FFF2-40B4-BE49-F238E27FC236}">
                <a16:creationId xmlns:a16="http://schemas.microsoft.com/office/drawing/2014/main" id="{4610D87C-B916-1E47-B51B-FA82AAFC1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2CCEC-1B0C-5440-92C1-16EBA73CE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45543-9A5C-5642-9CCE-89DD511E3BC0}" type="slidenum">
              <a:rPr lang="en-US" smtClean="0"/>
              <a:t>‹nr.›</a:t>
            </a:fld>
            <a:endParaRPr lang="en-US"/>
          </a:p>
        </p:txBody>
      </p:sp>
    </p:spTree>
    <p:extLst>
      <p:ext uri="{BB962C8B-B14F-4D97-AF65-F5344CB8AC3E}">
        <p14:creationId xmlns:p14="http://schemas.microsoft.com/office/powerpoint/2010/main" val="420280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mitpressjournals.org/doi/abs/10.1162/itgg.2006.1.1.97#.VidMUump3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itpressjournals.org/doi/abs/10.1162/itgg.2006.1.1.97#.VidMUump3A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v59aqvLPPp4" TargetMode="External"/><Relationship Id="rId7" Type="http://schemas.openxmlformats.org/officeDocument/2006/relationships/hyperlink" Target="https://www.gov.uk/government/organisations/intellectual-property-offic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g"/><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3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c.europa.eu/jrc/en/publication/eur-scientific-and-technical-research-reports/entrecomp-action-get-inspired-make-it-happen-user-guide-european-entrepreneurship-compete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th-hell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83434" y="0"/>
            <a:ext cx="8935505" cy="6858000"/>
          </a:xfrm>
          <a:prstGeom prst="rect">
            <a:avLst/>
          </a:prstGeom>
        </p:spPr>
      </p:pic>
      <p:sp>
        <p:nvSpPr>
          <p:cNvPr id="4" name="TextBox 3"/>
          <p:cNvSpPr txBox="1"/>
          <p:nvPr/>
        </p:nvSpPr>
        <p:spPr>
          <a:xfrm>
            <a:off x="183742" y="308217"/>
            <a:ext cx="3733292" cy="954107"/>
          </a:xfrm>
          <a:prstGeom prst="rect">
            <a:avLst/>
          </a:prstGeom>
          <a:noFill/>
        </p:spPr>
        <p:txBody>
          <a:bodyPr wrap="square" rtlCol="0">
            <a:spAutoFit/>
          </a:bodyPr>
          <a:lstStyle/>
          <a:p>
            <a:pPr algn="ctr"/>
            <a:r>
              <a:rPr lang="en-US" sz="4000" b="1" dirty="0"/>
              <a:t>Kath </a:t>
            </a:r>
            <a:r>
              <a:rPr lang="en-US" sz="4000" b="1" dirty="0" err="1"/>
              <a:t>Penaluna</a:t>
            </a:r>
            <a:endParaRPr lang="en-US" sz="4000" b="1" dirty="0"/>
          </a:p>
          <a:p>
            <a:pPr algn="ctr"/>
            <a:r>
              <a:rPr lang="en-US" sz="1600" dirty="0"/>
              <a:t>  </a:t>
            </a:r>
          </a:p>
        </p:txBody>
      </p:sp>
      <p:pic>
        <p:nvPicPr>
          <p:cNvPr id="6" name="Picture 5" descr="TSD_corp_logo2013.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33094" y="4104515"/>
            <a:ext cx="1733719" cy="6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477747" y="4450039"/>
            <a:ext cx="1656184" cy="1477328"/>
          </a:xfrm>
          <a:prstGeom prst="rect">
            <a:avLst/>
          </a:prstGeom>
          <a:noFill/>
        </p:spPr>
        <p:txBody>
          <a:bodyPr wrap="square" rtlCol="0">
            <a:spAutoFit/>
          </a:bodyPr>
          <a:lstStyle/>
          <a:p>
            <a:r>
              <a:rPr lang="en-US" dirty="0"/>
              <a:t>© Karl </a:t>
            </a:r>
            <a:r>
              <a:rPr lang="en-US" dirty="0" err="1"/>
              <a:t>Mountford</a:t>
            </a:r>
            <a:r>
              <a:rPr lang="en-US" dirty="0"/>
              <a:t> 2010</a:t>
            </a:r>
          </a:p>
          <a:p>
            <a:endParaRPr lang="en-US" dirty="0"/>
          </a:p>
          <a:p>
            <a:r>
              <a:rPr lang="en-US" dirty="0"/>
              <a:t>@</a:t>
            </a:r>
            <a:r>
              <a:rPr lang="en-US" dirty="0" err="1"/>
              <a:t>KatPen</a:t>
            </a:r>
            <a:endParaRPr lang="en-GB" dirty="0"/>
          </a:p>
        </p:txBody>
      </p:sp>
    </p:spTree>
    <p:extLst>
      <p:ext uri="{BB962C8B-B14F-4D97-AF65-F5344CB8AC3E}">
        <p14:creationId xmlns:p14="http://schemas.microsoft.com/office/powerpoint/2010/main" val="185711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65" y="431318"/>
            <a:ext cx="9891363" cy="997795"/>
          </a:xfrm>
        </p:spPr>
        <p:txBody>
          <a:bodyPr>
            <a:normAutofit/>
          </a:bodyPr>
          <a:lstStyle/>
          <a:p>
            <a:r>
              <a:rPr lang="en-US" sz="4000" dirty="0">
                <a:solidFill>
                  <a:srgbClr val="0070C0"/>
                </a:solidFill>
              </a:rPr>
              <a:t>Triggers for thinking: What’s necessary?</a:t>
            </a:r>
          </a:p>
        </p:txBody>
      </p:sp>
      <p:sp>
        <p:nvSpPr>
          <p:cNvPr id="3" name="Rectangle 2"/>
          <p:cNvSpPr/>
          <p:nvPr/>
        </p:nvSpPr>
        <p:spPr>
          <a:xfrm>
            <a:off x="2327974" y="5478699"/>
            <a:ext cx="6755215" cy="923330"/>
          </a:xfrm>
          <a:prstGeom prst="rect">
            <a:avLst/>
          </a:prstGeom>
        </p:spPr>
        <p:txBody>
          <a:bodyPr wrap="square">
            <a:spAutoFit/>
          </a:bodyPr>
          <a:lstStyle/>
          <a:p>
            <a:r>
              <a:rPr lang="en-US" dirty="0">
                <a:hlinkClick r:id="rId2"/>
              </a:rPr>
              <a:t>http://www.mitpressjournals.org/doi/abs/10.1162/itgg.2006.1.1.97#.VidMUump3AM</a:t>
            </a:r>
            <a:endParaRPr lang="en-US" dirty="0"/>
          </a:p>
          <a:p>
            <a:endParaRPr lang="en-US" dirty="0"/>
          </a:p>
        </p:txBody>
      </p:sp>
      <p:sp>
        <p:nvSpPr>
          <p:cNvPr id="8" name="Rectangle 7"/>
          <p:cNvSpPr/>
          <p:nvPr/>
        </p:nvSpPr>
        <p:spPr>
          <a:xfrm>
            <a:off x="817965" y="1604549"/>
            <a:ext cx="8032750" cy="523220"/>
          </a:xfrm>
          <a:prstGeom prst="rect">
            <a:avLst/>
          </a:prstGeom>
        </p:spPr>
        <p:txBody>
          <a:bodyPr wrap="square">
            <a:spAutoFit/>
          </a:bodyPr>
          <a:lstStyle/>
          <a:p>
            <a:r>
              <a:rPr lang="en-US" sz="2800" b="1" dirty="0">
                <a:solidFill>
                  <a:srgbClr val="FF0000"/>
                </a:solidFill>
              </a:rPr>
              <a:t>Necessity</a:t>
            </a:r>
            <a:r>
              <a:rPr lang="en-US" sz="2800" dirty="0"/>
              <a:t> Entrepreneurs </a:t>
            </a:r>
          </a:p>
        </p:txBody>
      </p:sp>
      <p:sp>
        <p:nvSpPr>
          <p:cNvPr id="9" name="Rectangle 8"/>
          <p:cNvSpPr/>
          <p:nvPr/>
        </p:nvSpPr>
        <p:spPr>
          <a:xfrm>
            <a:off x="2327974" y="2303205"/>
            <a:ext cx="8032750" cy="3108544"/>
          </a:xfrm>
          <a:prstGeom prst="rect">
            <a:avLst/>
          </a:prstGeom>
        </p:spPr>
        <p:txBody>
          <a:bodyPr wrap="square">
            <a:spAutoFit/>
          </a:bodyPr>
          <a:lstStyle/>
          <a:p>
            <a:r>
              <a:rPr lang="en-US" sz="2800" dirty="0"/>
              <a:t>Have obvious ideas and tend to copy others</a:t>
            </a:r>
          </a:p>
          <a:p>
            <a:endParaRPr lang="en-US" sz="2800" dirty="0"/>
          </a:p>
          <a:p>
            <a:r>
              <a:rPr lang="en-US" sz="2800" dirty="0">
                <a:solidFill>
                  <a:srgbClr val="000000"/>
                </a:solidFill>
              </a:rPr>
              <a:t>Are motivated by survival and money</a:t>
            </a:r>
          </a:p>
          <a:p>
            <a:endParaRPr lang="en-US" sz="2800" dirty="0">
              <a:solidFill>
                <a:srgbClr val="000000"/>
              </a:solidFill>
            </a:endParaRPr>
          </a:p>
          <a:p>
            <a:r>
              <a:rPr lang="en-US" sz="2800" dirty="0">
                <a:solidFill>
                  <a:srgbClr val="000000"/>
                </a:solidFill>
              </a:rPr>
              <a:t>… but seem to have no effect on economic development </a:t>
            </a:r>
          </a:p>
          <a:p>
            <a:endParaRPr lang="en-US" sz="2800" dirty="0">
              <a:solidFill>
                <a:srgbClr val="000000"/>
              </a:solidFill>
            </a:endParaRPr>
          </a:p>
        </p:txBody>
      </p:sp>
    </p:spTree>
    <p:extLst>
      <p:ext uri="{BB962C8B-B14F-4D97-AF65-F5344CB8AC3E}">
        <p14:creationId xmlns:p14="http://schemas.microsoft.com/office/powerpoint/2010/main" val="170612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6578" y="5934670"/>
            <a:ext cx="7292060" cy="923330"/>
          </a:xfrm>
          <a:prstGeom prst="rect">
            <a:avLst/>
          </a:prstGeom>
        </p:spPr>
        <p:txBody>
          <a:bodyPr wrap="square">
            <a:spAutoFit/>
          </a:bodyPr>
          <a:lstStyle/>
          <a:p>
            <a:r>
              <a:rPr lang="en-US" dirty="0">
                <a:hlinkClick r:id="rId2"/>
              </a:rPr>
              <a:t>http://www.mitpressjournals.org/doi/abs/10.1162/itgg.2006.1.1.97#.VidMUump3AM</a:t>
            </a:r>
            <a:endParaRPr lang="en-US" dirty="0"/>
          </a:p>
          <a:p>
            <a:endParaRPr lang="en-US" dirty="0"/>
          </a:p>
        </p:txBody>
      </p:sp>
      <p:sp>
        <p:nvSpPr>
          <p:cNvPr id="8" name="Rectangle 7"/>
          <p:cNvSpPr/>
          <p:nvPr/>
        </p:nvSpPr>
        <p:spPr>
          <a:xfrm>
            <a:off x="817965" y="1713759"/>
            <a:ext cx="8032750" cy="523220"/>
          </a:xfrm>
          <a:prstGeom prst="rect">
            <a:avLst/>
          </a:prstGeom>
        </p:spPr>
        <p:txBody>
          <a:bodyPr wrap="square">
            <a:spAutoFit/>
          </a:bodyPr>
          <a:lstStyle/>
          <a:p>
            <a:r>
              <a:rPr lang="en-US" sz="2800" b="1" dirty="0">
                <a:solidFill>
                  <a:srgbClr val="FF0000"/>
                </a:solidFill>
              </a:rPr>
              <a:t>Opportunity</a:t>
            </a:r>
            <a:r>
              <a:rPr lang="en-US" sz="2800" dirty="0"/>
              <a:t> Entrepreneurs </a:t>
            </a:r>
          </a:p>
        </p:txBody>
      </p:sp>
      <p:sp>
        <p:nvSpPr>
          <p:cNvPr id="9" name="Rectangle 8"/>
          <p:cNvSpPr/>
          <p:nvPr/>
        </p:nvSpPr>
        <p:spPr>
          <a:xfrm>
            <a:off x="2676578" y="2591266"/>
            <a:ext cx="8032750" cy="3108544"/>
          </a:xfrm>
          <a:prstGeom prst="rect">
            <a:avLst/>
          </a:prstGeom>
        </p:spPr>
        <p:txBody>
          <a:bodyPr wrap="square">
            <a:spAutoFit/>
          </a:bodyPr>
          <a:lstStyle/>
          <a:p>
            <a:r>
              <a:rPr lang="en-US" sz="2800" dirty="0"/>
              <a:t>Have new ideas, spot opportunities and act</a:t>
            </a:r>
          </a:p>
          <a:p>
            <a:endParaRPr lang="en-US" sz="2800" dirty="0"/>
          </a:p>
          <a:p>
            <a:r>
              <a:rPr lang="en-US" sz="2800" dirty="0">
                <a:solidFill>
                  <a:srgbClr val="000000"/>
                </a:solidFill>
              </a:rPr>
              <a:t>Are intrinsically motivated and constantly alert</a:t>
            </a:r>
          </a:p>
          <a:p>
            <a:endParaRPr lang="en-US" sz="2800" dirty="0">
              <a:solidFill>
                <a:srgbClr val="000000"/>
              </a:solidFill>
            </a:endParaRPr>
          </a:p>
          <a:p>
            <a:r>
              <a:rPr lang="en-US" sz="2800" dirty="0">
                <a:solidFill>
                  <a:srgbClr val="000000"/>
                </a:solidFill>
              </a:rPr>
              <a:t>… and have a positive and significant effect on economic development </a:t>
            </a:r>
          </a:p>
          <a:p>
            <a:endParaRPr lang="en-US" sz="2800" dirty="0">
              <a:solidFill>
                <a:srgbClr val="000000"/>
              </a:solidFill>
            </a:endParaRPr>
          </a:p>
        </p:txBody>
      </p:sp>
      <p:sp>
        <p:nvSpPr>
          <p:cNvPr id="10" name="Title 1">
            <a:extLst>
              <a:ext uri="{FF2B5EF4-FFF2-40B4-BE49-F238E27FC236}">
                <a16:creationId xmlns:a16="http://schemas.microsoft.com/office/drawing/2014/main" id="{811C44CD-5F3E-EE46-A009-A744E717414C}"/>
              </a:ext>
            </a:extLst>
          </p:cNvPr>
          <p:cNvSpPr>
            <a:spLocks noGrp="1"/>
          </p:cNvSpPr>
          <p:nvPr>
            <p:ph type="title"/>
          </p:nvPr>
        </p:nvSpPr>
        <p:spPr>
          <a:xfrm>
            <a:off x="817965" y="431318"/>
            <a:ext cx="9891363" cy="997795"/>
          </a:xfrm>
        </p:spPr>
        <p:txBody>
          <a:bodyPr>
            <a:normAutofit/>
          </a:bodyPr>
          <a:lstStyle/>
          <a:p>
            <a:r>
              <a:rPr lang="en-US" sz="4000" dirty="0">
                <a:solidFill>
                  <a:srgbClr val="0070C0"/>
                </a:solidFill>
              </a:rPr>
              <a:t>Triggers for thinking: Why opportunity?</a:t>
            </a:r>
          </a:p>
        </p:txBody>
      </p:sp>
    </p:spTree>
    <p:extLst>
      <p:ext uri="{BB962C8B-B14F-4D97-AF65-F5344CB8AC3E}">
        <p14:creationId xmlns:p14="http://schemas.microsoft.com/office/powerpoint/2010/main" val="156592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ton minus no plate 2s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4577" y="1060748"/>
            <a:ext cx="8113030" cy="5628414"/>
          </a:xfrm>
          <a:prstGeom prst="rect">
            <a:avLst/>
          </a:prstGeom>
        </p:spPr>
      </p:pic>
      <p:sp>
        <p:nvSpPr>
          <p:cNvPr id="78850" name="Rectangle 2"/>
          <p:cNvSpPr>
            <a:spLocks noGrp="1" noChangeArrowheads="1"/>
          </p:cNvSpPr>
          <p:nvPr>
            <p:ph type="body" idx="1"/>
          </p:nvPr>
        </p:nvSpPr>
        <p:spPr bwMode="auto">
          <a:xfrm>
            <a:off x="635431" y="260648"/>
            <a:ext cx="10771322" cy="800100"/>
          </a:xfrm>
          <a:solidFill>
            <a:srgbClr val="FFFFFF"/>
          </a:solidFill>
          <a:ln>
            <a:miter lim="800000"/>
            <a:headEnd/>
            <a:tailEnd/>
          </a:ln>
        </p:spPr>
        <p:txBody>
          <a:bodyPr vert="horz" wrap="square" lIns="91440" tIns="45720" rIns="91440" bIns="45720" numCol="1" rtlCol="0" anchor="t" anchorCtr="0" compatLnSpc="1">
            <a:prstTxWarp prst="textNoShape">
              <a:avLst/>
            </a:prstTxWarp>
            <a:noAutofit/>
          </a:bodyPr>
          <a:lstStyle/>
          <a:p>
            <a:pPr marL="0" indent="0">
              <a:spcBef>
                <a:spcPts val="0"/>
              </a:spcBef>
              <a:buNone/>
            </a:pPr>
            <a:r>
              <a:rPr lang="en-GB" sz="3600" dirty="0">
                <a:solidFill>
                  <a:srgbClr val="0070C0"/>
                </a:solidFill>
                <a:latin typeface="+mj-lt"/>
                <a:ea typeface="Geneva" charset="0"/>
                <a:cs typeface="Geneva" charset="0"/>
              </a:rPr>
              <a:t>Isn’t creativity just making new connections?</a:t>
            </a:r>
          </a:p>
        </p:txBody>
      </p:sp>
      <p:sp>
        <p:nvSpPr>
          <p:cNvPr id="78851" name="Rectangle 3"/>
          <p:cNvSpPr>
            <a:spLocks noChangeArrowheads="1"/>
          </p:cNvSpPr>
          <p:nvPr/>
        </p:nvSpPr>
        <p:spPr bwMode="auto">
          <a:xfrm>
            <a:off x="2528019" y="5076008"/>
            <a:ext cx="7135961" cy="905270"/>
          </a:xfrm>
          <a:prstGeom prst="rect">
            <a:avLst/>
          </a:prstGeom>
          <a:noFill/>
          <a:ln w="9525">
            <a:noFill/>
            <a:miter lim="800000"/>
            <a:headEnd/>
            <a:tailEnd/>
          </a:ln>
        </p:spPr>
        <p:txBody>
          <a:bodyPr>
            <a:prstTxWarp prst="textNoShape">
              <a:avLst/>
            </a:prstTxWarp>
          </a:bodyPr>
          <a:lstStyle/>
          <a:p>
            <a:pPr indent="-342900" algn="ctr">
              <a:spcBef>
                <a:spcPct val="20000"/>
              </a:spcBef>
            </a:pPr>
            <a:r>
              <a:rPr lang="en-GB" sz="2400" dirty="0">
                <a:solidFill>
                  <a:srgbClr val="FFFF00"/>
                </a:solidFill>
              </a:rPr>
              <a:t>Good creative connections can be a puzzle – yet deep down you know the answer already</a:t>
            </a:r>
          </a:p>
        </p:txBody>
      </p:sp>
      <p:sp>
        <p:nvSpPr>
          <p:cNvPr id="313348" name="Rectangle 4"/>
          <p:cNvSpPr>
            <a:spLocks noChangeArrowheads="1"/>
          </p:cNvSpPr>
          <p:nvPr/>
        </p:nvSpPr>
        <p:spPr bwMode="auto">
          <a:xfrm>
            <a:off x="2940360" y="1060748"/>
            <a:ext cx="6311280" cy="533400"/>
          </a:xfrm>
          <a:prstGeom prst="rect">
            <a:avLst/>
          </a:prstGeom>
          <a:solidFill>
            <a:schemeClr val="tx1"/>
          </a:solidFill>
          <a:ln w="9525">
            <a:noFill/>
            <a:miter lim="800000"/>
            <a:headEnd/>
            <a:tailEnd/>
          </a:ln>
        </p:spPr>
        <p:txBody>
          <a:bodyPr>
            <a:prstTxWarp prst="textNoShape">
              <a:avLst/>
            </a:prstTxWarp>
          </a:bodyPr>
          <a:lstStyle/>
          <a:p>
            <a:pPr marL="342900" indent="-342900" algn="ctr">
              <a:spcBef>
                <a:spcPct val="50000"/>
              </a:spcBef>
            </a:pPr>
            <a:r>
              <a:rPr lang="en-US" sz="3200" b="1" dirty="0">
                <a:solidFill>
                  <a:srgbClr val="FFFF00"/>
                </a:solidFill>
              </a:rPr>
              <a:t>KILLS BUGS FAST</a:t>
            </a:r>
          </a:p>
        </p:txBody>
      </p:sp>
      <p:sp>
        <p:nvSpPr>
          <p:cNvPr id="8" name="TextBox 7"/>
          <p:cNvSpPr txBox="1"/>
          <p:nvPr/>
        </p:nvSpPr>
        <p:spPr>
          <a:xfrm>
            <a:off x="7168963" y="6381328"/>
            <a:ext cx="2592288" cy="276999"/>
          </a:xfrm>
          <a:prstGeom prst="rect">
            <a:avLst/>
          </a:prstGeom>
          <a:noFill/>
        </p:spPr>
        <p:txBody>
          <a:bodyPr wrap="square" rtlCol="0">
            <a:spAutoFit/>
          </a:bodyPr>
          <a:lstStyle/>
          <a:p>
            <a:pPr algn="r"/>
            <a:r>
              <a:rPr lang="en-US" sz="1200" dirty="0">
                <a:solidFill>
                  <a:schemeClr val="bg1"/>
                </a:solidFill>
              </a:rPr>
              <a:t>© Neil </a:t>
            </a:r>
            <a:r>
              <a:rPr lang="en-US" sz="1200" dirty="0" err="1">
                <a:solidFill>
                  <a:schemeClr val="bg1"/>
                </a:solidFill>
              </a:rPr>
              <a:t>Issac</a:t>
            </a:r>
            <a:r>
              <a:rPr lang="en-US" sz="1200" dirty="0">
                <a:solidFill>
                  <a:schemeClr val="bg1"/>
                </a:solidFill>
              </a:rPr>
              <a:t> 2016</a:t>
            </a:r>
            <a:endParaRPr lang="en-GB" sz="1200" dirty="0">
              <a:solidFill>
                <a:schemeClr val="bg1"/>
              </a:solidFill>
            </a:endParaRPr>
          </a:p>
        </p:txBody>
      </p:sp>
    </p:spTree>
    <p:extLst>
      <p:ext uri="{BB962C8B-B14F-4D97-AF65-F5344CB8AC3E}">
        <p14:creationId xmlns:p14="http://schemas.microsoft.com/office/powerpoint/2010/main" val="3511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3348"/>
                                        </p:tgtEl>
                                        <p:attrNameLst>
                                          <p:attrName>style.visibility</p:attrName>
                                        </p:attrNameLst>
                                      </p:cBhvr>
                                      <p:to>
                                        <p:strVal val="visible"/>
                                      </p:to>
                                    </p:set>
                                    <p:animEffect transition="in" filter="dissolve">
                                      <p:cBhvr>
                                        <p:cTn id="7" dur="500"/>
                                        <p:tgtEl>
                                          <p:spTgt spid="313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1"/>
                                        </p:tgtEl>
                                        <p:attrNameLst>
                                          <p:attrName>style.visibility</p:attrName>
                                        </p:attrNameLst>
                                      </p:cBhvr>
                                      <p:to>
                                        <p:strVal val="visible"/>
                                      </p:to>
                                    </p:set>
                                    <p:animEffect transition="in" filter="fade">
                                      <p:cBhvr>
                                        <p:cTn id="1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31334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E46D8EC-4070-2A44-9070-4F05F82A6594}"/>
              </a:ext>
            </a:extLst>
          </p:cNvPr>
          <p:cNvSpPr>
            <a:spLocks noGrp="1"/>
          </p:cNvSpPr>
          <p:nvPr>
            <p:ph type="title"/>
          </p:nvPr>
        </p:nvSpPr>
        <p:spPr>
          <a:xfrm>
            <a:off x="2336800" y="358997"/>
            <a:ext cx="7493000" cy="997795"/>
          </a:xfrm>
        </p:spPr>
        <p:txBody>
          <a:bodyPr>
            <a:normAutofit/>
          </a:bodyPr>
          <a:lstStyle/>
          <a:p>
            <a:pPr algn="ctr"/>
            <a:r>
              <a:rPr lang="en-US" sz="4000" dirty="0">
                <a:solidFill>
                  <a:srgbClr val="0070C0"/>
                </a:solidFill>
              </a:rPr>
              <a:t>Do you see things differently?</a:t>
            </a:r>
          </a:p>
        </p:txBody>
      </p:sp>
      <p:pic>
        <p:nvPicPr>
          <p:cNvPr id="6" name="Picture 5">
            <a:extLst>
              <a:ext uri="{FF2B5EF4-FFF2-40B4-BE49-F238E27FC236}">
                <a16:creationId xmlns:a16="http://schemas.microsoft.com/office/drawing/2014/main" id="{A4F523EB-E873-F640-900F-6C04E51B02E3}"/>
              </a:ext>
            </a:extLst>
          </p:cNvPr>
          <p:cNvPicPr>
            <a:picLocks noChangeAspect="1"/>
          </p:cNvPicPr>
          <p:nvPr/>
        </p:nvPicPr>
        <p:blipFill>
          <a:blip r:embed="rId2"/>
          <a:stretch>
            <a:fillRect/>
          </a:stretch>
        </p:blipFill>
        <p:spPr>
          <a:xfrm>
            <a:off x="426208" y="1356792"/>
            <a:ext cx="5122190" cy="5155236"/>
          </a:xfrm>
          <a:prstGeom prst="rect">
            <a:avLst/>
          </a:prstGeom>
        </p:spPr>
      </p:pic>
      <p:grpSp>
        <p:nvGrpSpPr>
          <p:cNvPr id="3" name="Group 2">
            <a:extLst>
              <a:ext uri="{FF2B5EF4-FFF2-40B4-BE49-F238E27FC236}">
                <a16:creationId xmlns:a16="http://schemas.microsoft.com/office/drawing/2014/main" id="{2C349F40-1E41-0B42-95F9-D7D3A8643121}"/>
              </a:ext>
            </a:extLst>
          </p:cNvPr>
          <p:cNvGrpSpPr/>
          <p:nvPr/>
        </p:nvGrpSpPr>
        <p:grpSpPr>
          <a:xfrm>
            <a:off x="5850825" y="1356792"/>
            <a:ext cx="6096995" cy="5262979"/>
            <a:chOff x="5850825" y="1356792"/>
            <a:chExt cx="6096995" cy="5262979"/>
          </a:xfrm>
        </p:grpSpPr>
        <p:pic>
          <p:nvPicPr>
            <p:cNvPr id="4" name="Picture 3">
              <a:extLst>
                <a:ext uri="{FF2B5EF4-FFF2-40B4-BE49-F238E27FC236}">
                  <a16:creationId xmlns:a16="http://schemas.microsoft.com/office/drawing/2014/main" id="{1CC8114E-7A15-3C4B-AE1C-75F8D97DA7A3}"/>
                </a:ext>
              </a:extLst>
            </p:cNvPr>
            <p:cNvPicPr>
              <a:picLocks noChangeAspect="1"/>
            </p:cNvPicPr>
            <p:nvPr/>
          </p:nvPicPr>
          <p:blipFill>
            <a:blip r:embed="rId3"/>
            <a:stretch>
              <a:fillRect/>
            </a:stretch>
          </p:blipFill>
          <p:spPr>
            <a:xfrm>
              <a:off x="5850825" y="1356792"/>
              <a:ext cx="4124188" cy="5155236"/>
            </a:xfrm>
            <a:prstGeom prst="rect">
              <a:avLst/>
            </a:prstGeom>
          </p:spPr>
        </p:pic>
        <p:sp>
          <p:nvSpPr>
            <p:cNvPr id="2" name="TextBox 1">
              <a:extLst>
                <a:ext uri="{FF2B5EF4-FFF2-40B4-BE49-F238E27FC236}">
                  <a16:creationId xmlns:a16="http://schemas.microsoft.com/office/drawing/2014/main" id="{EEE802C6-3BB4-C74C-BB62-8521637F4CDC}"/>
                </a:ext>
              </a:extLst>
            </p:cNvPr>
            <p:cNvSpPr txBox="1"/>
            <p:nvPr/>
          </p:nvSpPr>
          <p:spPr>
            <a:xfrm>
              <a:off x="10132228" y="1356792"/>
              <a:ext cx="1815592" cy="5262979"/>
            </a:xfrm>
            <a:prstGeom prst="rect">
              <a:avLst/>
            </a:prstGeom>
            <a:noFill/>
          </p:spPr>
          <p:txBody>
            <a:bodyPr wrap="square" rtlCol="0">
              <a:spAutoFit/>
            </a:bodyPr>
            <a:lstStyle/>
            <a:p>
              <a:r>
                <a:rPr lang="en-US" sz="2400" dirty="0"/>
                <a:t>Notice objects, shapes, patterns, or simply look at something from another person’s perspective, ideally someone a lot different to you?</a:t>
              </a:r>
            </a:p>
          </p:txBody>
        </p:sp>
      </p:grpSp>
    </p:spTree>
    <p:extLst>
      <p:ext uri="{BB962C8B-B14F-4D97-AF65-F5344CB8AC3E}">
        <p14:creationId xmlns:p14="http://schemas.microsoft.com/office/powerpoint/2010/main" val="17375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AB695-9698-8B4D-BA2F-B8E7F101E40D}"/>
              </a:ext>
            </a:extLst>
          </p:cNvPr>
          <p:cNvPicPr>
            <a:picLocks noChangeAspect="1"/>
          </p:cNvPicPr>
          <p:nvPr/>
        </p:nvPicPr>
        <p:blipFill>
          <a:blip r:embed="rId2"/>
          <a:stretch>
            <a:fillRect/>
          </a:stretch>
        </p:blipFill>
        <p:spPr>
          <a:xfrm>
            <a:off x="7702657" y="1590836"/>
            <a:ext cx="3924300" cy="3924300"/>
          </a:xfrm>
          <a:prstGeom prst="rect">
            <a:avLst/>
          </a:prstGeom>
        </p:spPr>
      </p:pic>
      <p:sp>
        <p:nvSpPr>
          <p:cNvPr id="8" name="Title 1">
            <a:extLst>
              <a:ext uri="{FF2B5EF4-FFF2-40B4-BE49-F238E27FC236}">
                <a16:creationId xmlns:a16="http://schemas.microsoft.com/office/drawing/2014/main" id="{18DD5370-8204-AE4D-8D00-93983D6F675A}"/>
              </a:ext>
            </a:extLst>
          </p:cNvPr>
          <p:cNvSpPr>
            <a:spLocks noGrp="1"/>
          </p:cNvSpPr>
          <p:nvPr>
            <p:ph type="title"/>
          </p:nvPr>
        </p:nvSpPr>
        <p:spPr>
          <a:xfrm>
            <a:off x="2336800" y="358997"/>
            <a:ext cx="7493000" cy="997795"/>
          </a:xfrm>
        </p:spPr>
        <p:txBody>
          <a:bodyPr>
            <a:normAutofit/>
          </a:bodyPr>
          <a:lstStyle/>
          <a:p>
            <a:pPr algn="ctr"/>
            <a:r>
              <a:rPr lang="en-US" sz="4000" dirty="0">
                <a:solidFill>
                  <a:srgbClr val="0070C0"/>
                </a:solidFill>
              </a:rPr>
              <a:t>Do you see things differently?</a:t>
            </a:r>
          </a:p>
        </p:txBody>
      </p:sp>
      <p:pic>
        <p:nvPicPr>
          <p:cNvPr id="9" name="Picture 8">
            <a:extLst>
              <a:ext uri="{FF2B5EF4-FFF2-40B4-BE49-F238E27FC236}">
                <a16:creationId xmlns:a16="http://schemas.microsoft.com/office/drawing/2014/main" id="{C91991DD-818B-4040-8FF6-C9430C7BB4A7}"/>
              </a:ext>
            </a:extLst>
          </p:cNvPr>
          <p:cNvPicPr>
            <a:picLocks noChangeAspect="1"/>
          </p:cNvPicPr>
          <p:nvPr/>
        </p:nvPicPr>
        <p:blipFill>
          <a:blip r:embed="rId3"/>
          <a:stretch>
            <a:fillRect/>
          </a:stretch>
        </p:blipFill>
        <p:spPr>
          <a:xfrm>
            <a:off x="402740" y="1590836"/>
            <a:ext cx="6985000" cy="3924300"/>
          </a:xfrm>
          <a:prstGeom prst="rect">
            <a:avLst/>
          </a:prstGeom>
        </p:spPr>
      </p:pic>
      <p:sp>
        <p:nvSpPr>
          <p:cNvPr id="10" name="Title 1">
            <a:extLst>
              <a:ext uri="{FF2B5EF4-FFF2-40B4-BE49-F238E27FC236}">
                <a16:creationId xmlns:a16="http://schemas.microsoft.com/office/drawing/2014/main" id="{C63D33DD-9907-594F-9512-667A7642A67C}"/>
              </a:ext>
            </a:extLst>
          </p:cNvPr>
          <p:cNvSpPr txBox="1">
            <a:spLocks/>
          </p:cNvSpPr>
          <p:nvPr/>
        </p:nvSpPr>
        <p:spPr>
          <a:xfrm>
            <a:off x="2513847" y="5749180"/>
            <a:ext cx="7493000" cy="99779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solidFill>
              </a:rPr>
              <a:t>The world is full of dots, how you connect them is at the root of Intellectual Property?</a:t>
            </a:r>
          </a:p>
        </p:txBody>
      </p:sp>
    </p:spTree>
    <p:extLst>
      <p:ext uri="{BB962C8B-B14F-4D97-AF65-F5344CB8AC3E}">
        <p14:creationId xmlns:p14="http://schemas.microsoft.com/office/powerpoint/2010/main" val="63799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E46D8EC-4070-2A44-9070-4F05F82A6594}"/>
              </a:ext>
            </a:extLst>
          </p:cNvPr>
          <p:cNvSpPr>
            <a:spLocks noGrp="1"/>
          </p:cNvSpPr>
          <p:nvPr>
            <p:ph type="title"/>
          </p:nvPr>
        </p:nvSpPr>
        <p:spPr>
          <a:xfrm>
            <a:off x="697424" y="358997"/>
            <a:ext cx="9132376" cy="997795"/>
          </a:xfrm>
        </p:spPr>
        <p:txBody>
          <a:bodyPr>
            <a:normAutofit/>
          </a:bodyPr>
          <a:lstStyle/>
          <a:p>
            <a:r>
              <a:rPr lang="en-US" dirty="0">
                <a:solidFill>
                  <a:srgbClr val="0070C0"/>
                </a:solidFill>
              </a:rPr>
              <a:t>Mix things up to see something new</a:t>
            </a:r>
          </a:p>
        </p:txBody>
      </p:sp>
      <p:sp>
        <p:nvSpPr>
          <p:cNvPr id="8" name="Title 1">
            <a:extLst>
              <a:ext uri="{FF2B5EF4-FFF2-40B4-BE49-F238E27FC236}">
                <a16:creationId xmlns:a16="http://schemas.microsoft.com/office/drawing/2014/main" id="{19FE8369-63D9-AD49-984C-7F6354E594C5}"/>
              </a:ext>
            </a:extLst>
          </p:cNvPr>
          <p:cNvSpPr txBox="1">
            <a:spLocks/>
          </p:cNvSpPr>
          <p:nvPr/>
        </p:nvSpPr>
        <p:spPr>
          <a:xfrm>
            <a:off x="2336800" y="5489797"/>
            <a:ext cx="7493000" cy="997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accent6"/>
                </a:solidFill>
              </a:rPr>
              <a:t>Newness is key – or there is no IP</a:t>
            </a:r>
          </a:p>
        </p:txBody>
      </p:sp>
      <p:pic>
        <p:nvPicPr>
          <p:cNvPr id="6" name="Picture 5">
            <a:extLst>
              <a:ext uri="{FF2B5EF4-FFF2-40B4-BE49-F238E27FC236}">
                <a16:creationId xmlns:a16="http://schemas.microsoft.com/office/drawing/2014/main" id="{1EC79ABD-E87B-E044-BD25-4C02E9ADC1BE}"/>
              </a:ext>
            </a:extLst>
          </p:cNvPr>
          <p:cNvPicPr>
            <a:picLocks noChangeAspect="1"/>
          </p:cNvPicPr>
          <p:nvPr/>
        </p:nvPicPr>
        <p:blipFill>
          <a:blip r:embed="rId2"/>
          <a:stretch>
            <a:fillRect/>
          </a:stretch>
        </p:blipFill>
        <p:spPr>
          <a:xfrm>
            <a:off x="1003946" y="1524644"/>
            <a:ext cx="3797300" cy="3797300"/>
          </a:xfrm>
          <a:prstGeom prst="rect">
            <a:avLst/>
          </a:prstGeom>
        </p:spPr>
      </p:pic>
      <p:pic>
        <p:nvPicPr>
          <p:cNvPr id="9" name="Picture 8">
            <a:extLst>
              <a:ext uri="{FF2B5EF4-FFF2-40B4-BE49-F238E27FC236}">
                <a16:creationId xmlns:a16="http://schemas.microsoft.com/office/drawing/2014/main" id="{193C64CC-AB00-244C-BFE9-BEAD800AE1A2}"/>
              </a:ext>
            </a:extLst>
          </p:cNvPr>
          <p:cNvPicPr>
            <a:picLocks noChangeAspect="1"/>
          </p:cNvPicPr>
          <p:nvPr/>
        </p:nvPicPr>
        <p:blipFill>
          <a:blip r:embed="rId3"/>
          <a:stretch>
            <a:fillRect/>
          </a:stretch>
        </p:blipFill>
        <p:spPr>
          <a:xfrm>
            <a:off x="5263612" y="1531655"/>
            <a:ext cx="3433233" cy="3790289"/>
          </a:xfrm>
          <a:prstGeom prst="rect">
            <a:avLst/>
          </a:prstGeom>
        </p:spPr>
      </p:pic>
      <p:pic>
        <p:nvPicPr>
          <p:cNvPr id="3" name="Picture 2">
            <a:extLst>
              <a:ext uri="{FF2B5EF4-FFF2-40B4-BE49-F238E27FC236}">
                <a16:creationId xmlns:a16="http://schemas.microsoft.com/office/drawing/2014/main" id="{9187C0AC-D20E-B64E-B75E-C7FD3D5180EB}"/>
              </a:ext>
            </a:extLst>
          </p:cNvPr>
          <p:cNvPicPr>
            <a:picLocks noChangeAspect="1"/>
          </p:cNvPicPr>
          <p:nvPr/>
        </p:nvPicPr>
        <p:blipFill>
          <a:blip r:embed="rId4"/>
          <a:stretch>
            <a:fillRect/>
          </a:stretch>
        </p:blipFill>
        <p:spPr>
          <a:xfrm>
            <a:off x="10098222" y="3100129"/>
            <a:ext cx="1022740" cy="2221815"/>
          </a:xfrm>
          <a:prstGeom prst="rect">
            <a:avLst/>
          </a:prstGeom>
        </p:spPr>
      </p:pic>
      <p:sp>
        <p:nvSpPr>
          <p:cNvPr id="4" name="TextBox 3">
            <a:extLst>
              <a:ext uri="{FF2B5EF4-FFF2-40B4-BE49-F238E27FC236}">
                <a16:creationId xmlns:a16="http://schemas.microsoft.com/office/drawing/2014/main" id="{ABD7B401-07B8-8C42-9E2D-B86CF02F7500}"/>
              </a:ext>
            </a:extLst>
          </p:cNvPr>
          <p:cNvSpPr txBox="1"/>
          <p:nvPr/>
        </p:nvSpPr>
        <p:spPr>
          <a:xfrm>
            <a:off x="9780432" y="2369871"/>
            <a:ext cx="1658319" cy="646331"/>
          </a:xfrm>
          <a:prstGeom prst="rect">
            <a:avLst/>
          </a:prstGeom>
          <a:noFill/>
        </p:spPr>
        <p:txBody>
          <a:bodyPr wrap="square" rtlCol="0">
            <a:spAutoFit/>
          </a:bodyPr>
          <a:lstStyle/>
          <a:p>
            <a:pPr algn="ctr"/>
            <a:r>
              <a:rPr lang="en-US" dirty="0"/>
              <a:t>What was new?</a:t>
            </a:r>
          </a:p>
        </p:txBody>
      </p:sp>
    </p:spTree>
    <p:extLst>
      <p:ext uri="{BB962C8B-B14F-4D97-AF65-F5344CB8AC3E}">
        <p14:creationId xmlns:p14="http://schemas.microsoft.com/office/powerpoint/2010/main" val="9913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E46D8EC-4070-2A44-9070-4F05F82A6594}"/>
              </a:ext>
            </a:extLst>
          </p:cNvPr>
          <p:cNvSpPr>
            <a:spLocks noGrp="1"/>
          </p:cNvSpPr>
          <p:nvPr>
            <p:ph type="title"/>
          </p:nvPr>
        </p:nvSpPr>
        <p:spPr>
          <a:xfrm>
            <a:off x="697424" y="358997"/>
            <a:ext cx="9132376" cy="997795"/>
          </a:xfrm>
        </p:spPr>
        <p:txBody>
          <a:bodyPr>
            <a:normAutofit/>
          </a:bodyPr>
          <a:lstStyle/>
          <a:p>
            <a:r>
              <a:rPr lang="en-US" dirty="0">
                <a:solidFill>
                  <a:srgbClr val="0070C0"/>
                </a:solidFill>
              </a:rPr>
              <a:t>Joining the dots backwards to 2001</a:t>
            </a:r>
          </a:p>
        </p:txBody>
      </p:sp>
      <p:pic>
        <p:nvPicPr>
          <p:cNvPr id="3" name="Picture 2">
            <a:extLst>
              <a:ext uri="{FF2B5EF4-FFF2-40B4-BE49-F238E27FC236}">
                <a16:creationId xmlns:a16="http://schemas.microsoft.com/office/drawing/2014/main" id="{9187C0AC-D20E-B64E-B75E-C7FD3D5180EB}"/>
              </a:ext>
            </a:extLst>
          </p:cNvPr>
          <p:cNvPicPr>
            <a:picLocks noChangeAspect="1"/>
          </p:cNvPicPr>
          <p:nvPr/>
        </p:nvPicPr>
        <p:blipFill>
          <a:blip r:embed="rId2"/>
          <a:stretch>
            <a:fillRect/>
          </a:stretch>
        </p:blipFill>
        <p:spPr>
          <a:xfrm>
            <a:off x="10098222" y="3100129"/>
            <a:ext cx="1022740" cy="2221815"/>
          </a:xfrm>
          <a:prstGeom prst="rect">
            <a:avLst/>
          </a:prstGeom>
        </p:spPr>
      </p:pic>
      <p:sp>
        <p:nvSpPr>
          <p:cNvPr id="4" name="TextBox 3">
            <a:extLst>
              <a:ext uri="{FF2B5EF4-FFF2-40B4-BE49-F238E27FC236}">
                <a16:creationId xmlns:a16="http://schemas.microsoft.com/office/drawing/2014/main" id="{ABD7B401-07B8-8C42-9E2D-B86CF02F7500}"/>
              </a:ext>
            </a:extLst>
          </p:cNvPr>
          <p:cNvSpPr txBox="1"/>
          <p:nvPr/>
        </p:nvSpPr>
        <p:spPr>
          <a:xfrm>
            <a:off x="9780432" y="2369871"/>
            <a:ext cx="1658319" cy="646331"/>
          </a:xfrm>
          <a:prstGeom prst="rect">
            <a:avLst/>
          </a:prstGeom>
          <a:noFill/>
        </p:spPr>
        <p:txBody>
          <a:bodyPr wrap="square" rtlCol="0">
            <a:spAutoFit/>
          </a:bodyPr>
          <a:lstStyle/>
          <a:p>
            <a:pPr algn="ctr"/>
            <a:r>
              <a:rPr lang="en-US" dirty="0"/>
              <a:t>What was new?</a:t>
            </a:r>
          </a:p>
        </p:txBody>
      </p:sp>
      <p:pic>
        <p:nvPicPr>
          <p:cNvPr id="5" name="Picture 4">
            <a:extLst>
              <a:ext uri="{FF2B5EF4-FFF2-40B4-BE49-F238E27FC236}">
                <a16:creationId xmlns:a16="http://schemas.microsoft.com/office/drawing/2014/main" id="{E4B03E4C-D71B-ED4D-8F14-6F7961B73BE4}"/>
              </a:ext>
            </a:extLst>
          </p:cNvPr>
          <p:cNvPicPr>
            <a:picLocks noChangeAspect="1"/>
          </p:cNvPicPr>
          <p:nvPr/>
        </p:nvPicPr>
        <p:blipFill>
          <a:blip r:embed="rId3"/>
          <a:stretch>
            <a:fillRect/>
          </a:stretch>
        </p:blipFill>
        <p:spPr>
          <a:xfrm>
            <a:off x="278187" y="1498600"/>
            <a:ext cx="3811214" cy="3926155"/>
          </a:xfrm>
          <a:prstGeom prst="rect">
            <a:avLst/>
          </a:prstGeom>
        </p:spPr>
      </p:pic>
      <p:pic>
        <p:nvPicPr>
          <p:cNvPr id="10" name="Picture 9">
            <a:extLst>
              <a:ext uri="{FF2B5EF4-FFF2-40B4-BE49-F238E27FC236}">
                <a16:creationId xmlns:a16="http://schemas.microsoft.com/office/drawing/2014/main" id="{25B93DC5-15A3-004C-BC85-9BA4C2C76D7A}"/>
              </a:ext>
            </a:extLst>
          </p:cNvPr>
          <p:cNvPicPr>
            <a:picLocks noChangeAspect="1"/>
          </p:cNvPicPr>
          <p:nvPr/>
        </p:nvPicPr>
        <p:blipFill>
          <a:blip r:embed="rId4"/>
          <a:stretch>
            <a:fillRect/>
          </a:stretch>
        </p:blipFill>
        <p:spPr>
          <a:xfrm>
            <a:off x="4540249" y="1534532"/>
            <a:ext cx="3719767" cy="2470794"/>
          </a:xfrm>
          <a:prstGeom prst="rect">
            <a:avLst/>
          </a:prstGeom>
        </p:spPr>
      </p:pic>
      <p:sp>
        <p:nvSpPr>
          <p:cNvPr id="11" name="TextBox 10">
            <a:extLst>
              <a:ext uri="{FF2B5EF4-FFF2-40B4-BE49-F238E27FC236}">
                <a16:creationId xmlns:a16="http://schemas.microsoft.com/office/drawing/2014/main" id="{C3BFB7E7-DD2C-364D-8D13-0BA936BB6EC6}"/>
              </a:ext>
            </a:extLst>
          </p:cNvPr>
          <p:cNvSpPr txBox="1"/>
          <p:nvPr/>
        </p:nvSpPr>
        <p:spPr>
          <a:xfrm>
            <a:off x="4540249" y="4394200"/>
            <a:ext cx="4527551" cy="1200329"/>
          </a:xfrm>
          <a:prstGeom prst="rect">
            <a:avLst/>
          </a:prstGeom>
          <a:noFill/>
        </p:spPr>
        <p:txBody>
          <a:bodyPr wrap="square" rtlCol="0">
            <a:spAutoFit/>
          </a:bodyPr>
          <a:lstStyle/>
          <a:p>
            <a:r>
              <a:rPr lang="en-GB" sz="2400" dirty="0"/>
              <a:t>The iPod's wheel technology can measure changes in position greater than 1/1,000th of an inch</a:t>
            </a:r>
            <a:endParaRPr lang="en-US" sz="2400" dirty="0"/>
          </a:p>
        </p:txBody>
      </p:sp>
    </p:spTree>
    <p:extLst>
      <p:ext uri="{BB962C8B-B14F-4D97-AF65-F5344CB8AC3E}">
        <p14:creationId xmlns:p14="http://schemas.microsoft.com/office/powerpoint/2010/main" val="7314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2"/>
          <a:stretch>
            <a:fillRect/>
          </a:stretch>
        </p:blipFill>
        <p:spPr>
          <a:xfrm>
            <a:off x="1816437" y="0"/>
            <a:ext cx="8559126" cy="6858000"/>
          </a:xfrm>
          <a:prstGeom prst="rect">
            <a:avLst/>
          </a:prstGeom>
        </p:spPr>
      </p:pic>
      <p:sp>
        <p:nvSpPr>
          <p:cNvPr id="5" name="TextBox 8"/>
          <p:cNvSpPr txBox="1">
            <a:spLocks noChangeArrowheads="1"/>
          </p:cNvSpPr>
          <p:nvPr/>
        </p:nvSpPr>
        <p:spPr bwMode="auto">
          <a:xfrm>
            <a:off x="5943600" y="5628382"/>
            <a:ext cx="4800600" cy="1077218"/>
          </a:xfrm>
          <a:prstGeom prst="rect">
            <a:avLst/>
          </a:prstGeom>
          <a:noFill/>
          <a:ln w="9525">
            <a:noFill/>
            <a:miter lim="800000"/>
            <a:headEnd/>
            <a:tailEnd/>
          </a:ln>
        </p:spPr>
        <p:txBody>
          <a:bodyPr wrap="square">
            <a:prstTxWarp prst="textNoShape">
              <a:avLst/>
            </a:prstTxWarp>
            <a:spAutoFit/>
          </a:bodyPr>
          <a:lstStyle/>
          <a:p>
            <a:r>
              <a:rPr lang="en-US" sz="3200" dirty="0">
                <a:solidFill>
                  <a:srgbClr val="008000"/>
                </a:solidFill>
              </a:rPr>
              <a:t>How many uses can a watermelon have?</a:t>
            </a:r>
          </a:p>
        </p:txBody>
      </p:sp>
    </p:spTree>
    <p:extLst>
      <p:ext uri="{BB962C8B-B14F-4D97-AF65-F5344CB8AC3E}">
        <p14:creationId xmlns:p14="http://schemas.microsoft.com/office/powerpoint/2010/main" val="4397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2133601" y="152400"/>
            <a:ext cx="8241963" cy="584776"/>
          </a:xfrm>
          <a:prstGeom prst="rect">
            <a:avLst/>
          </a:prstGeom>
          <a:noFill/>
          <a:ln w="9525">
            <a:noFill/>
            <a:miter lim="800000"/>
            <a:headEnd/>
            <a:tailEnd/>
          </a:ln>
        </p:spPr>
        <p:txBody>
          <a:bodyPr wrap="square">
            <a:prstTxWarp prst="textNoShape">
              <a:avLst/>
            </a:prstTxWarp>
            <a:spAutoFit/>
          </a:bodyPr>
          <a:lstStyle/>
          <a:p>
            <a:r>
              <a:rPr lang="en-US" sz="3200" dirty="0">
                <a:solidFill>
                  <a:srgbClr val="008000"/>
                </a:solidFill>
              </a:rPr>
              <a:t>What’s wrong with the shape?</a:t>
            </a:r>
          </a:p>
        </p:txBody>
      </p:sp>
      <p:pic>
        <p:nvPicPr>
          <p:cNvPr id="13" name="Picture 12" descr="Watermelon-Rhino-Hybrid-30412.jpg"/>
          <p:cNvPicPr>
            <a:picLocks noChangeAspect="1"/>
          </p:cNvPicPr>
          <p:nvPr/>
        </p:nvPicPr>
        <p:blipFill>
          <a:blip r:embed="rId2"/>
          <a:stretch>
            <a:fillRect/>
          </a:stretch>
        </p:blipFill>
        <p:spPr>
          <a:xfrm>
            <a:off x="1524000" y="824520"/>
            <a:ext cx="9144000" cy="6566881"/>
          </a:xfrm>
          <a:prstGeom prst="rect">
            <a:avLst/>
          </a:prstGeom>
        </p:spPr>
      </p:pic>
    </p:spTree>
    <p:extLst>
      <p:ext uri="{BB962C8B-B14F-4D97-AF65-F5344CB8AC3E}">
        <p14:creationId xmlns:p14="http://schemas.microsoft.com/office/powerpoint/2010/main" val="45874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2927649" y="457200"/>
            <a:ext cx="7447915" cy="584776"/>
          </a:xfrm>
          <a:prstGeom prst="rect">
            <a:avLst/>
          </a:prstGeom>
          <a:noFill/>
          <a:ln w="9525">
            <a:noFill/>
            <a:miter lim="800000"/>
            <a:headEnd/>
            <a:tailEnd/>
          </a:ln>
        </p:spPr>
        <p:txBody>
          <a:bodyPr wrap="square">
            <a:prstTxWarp prst="textNoShape">
              <a:avLst/>
            </a:prstTxWarp>
            <a:spAutoFit/>
          </a:bodyPr>
          <a:lstStyle/>
          <a:p>
            <a:r>
              <a:rPr lang="en-US" sz="3200" dirty="0">
                <a:solidFill>
                  <a:srgbClr val="008000"/>
                </a:solidFill>
              </a:rPr>
              <a:t>Creative minds connect in many ways</a:t>
            </a:r>
          </a:p>
        </p:txBody>
      </p:sp>
      <p:sp>
        <p:nvSpPr>
          <p:cNvPr id="2" name="TextBox 1"/>
          <p:cNvSpPr txBox="1"/>
          <p:nvPr/>
        </p:nvSpPr>
        <p:spPr>
          <a:xfrm>
            <a:off x="939800" y="1196752"/>
            <a:ext cx="9188648" cy="1938992"/>
          </a:xfrm>
          <a:prstGeom prst="rect">
            <a:avLst/>
          </a:prstGeom>
          <a:noFill/>
        </p:spPr>
        <p:txBody>
          <a:bodyPr wrap="square" rtlCol="0">
            <a:spAutoFit/>
          </a:bodyPr>
          <a:lstStyle/>
          <a:p>
            <a:r>
              <a:rPr lang="en-US" sz="2400" dirty="0"/>
              <a:t>As a result…</a:t>
            </a:r>
          </a:p>
          <a:p>
            <a:endParaRPr lang="en-US" sz="2400" dirty="0"/>
          </a:p>
          <a:p>
            <a:r>
              <a:rPr lang="en-US" sz="2400" dirty="0"/>
              <a:t>The demand for water melons has exceeded expectations!!!</a:t>
            </a:r>
          </a:p>
          <a:p>
            <a:endParaRPr lang="en-US" sz="2400" dirty="0"/>
          </a:p>
          <a:p>
            <a:r>
              <a:rPr lang="en-US" sz="2400" dirty="0"/>
              <a:t>How can we ever transport them safely all over the world?</a:t>
            </a:r>
          </a:p>
        </p:txBody>
      </p:sp>
      <p:pic>
        <p:nvPicPr>
          <p:cNvPr id="4" name="Picture 3" descr="images-1.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24710" y="3341547"/>
            <a:ext cx="2653791" cy="1765977"/>
          </a:xfrm>
          <a:prstGeom prst="rect">
            <a:avLst/>
          </a:prstGeom>
        </p:spPr>
      </p:pic>
      <p:pic>
        <p:nvPicPr>
          <p:cNvPr id="7" name="Picture 6" descr="Unknown.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8752" y="4833574"/>
            <a:ext cx="2289696" cy="1715062"/>
          </a:xfrm>
          <a:prstGeom prst="rect">
            <a:avLst/>
          </a:prstGeom>
        </p:spPr>
      </p:pic>
      <p:pic>
        <p:nvPicPr>
          <p:cNvPr id="3" name="Picture 2" descr="images-2.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3375" y="4224536"/>
            <a:ext cx="3492500" cy="2324100"/>
          </a:xfrm>
          <a:prstGeom prst="rect">
            <a:avLst/>
          </a:prstGeom>
        </p:spPr>
      </p:pic>
    </p:spTree>
    <p:extLst>
      <p:ext uri="{BB962C8B-B14F-4D97-AF65-F5344CB8AC3E}">
        <p14:creationId xmlns:p14="http://schemas.microsoft.com/office/powerpoint/2010/main" val="206142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SD_corp_logo201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2620" y="398770"/>
            <a:ext cx="1985456" cy="792318"/>
          </a:xfrm>
          <a:prstGeom prst="rect">
            <a:avLst/>
          </a:prstGeom>
        </p:spPr>
      </p:pic>
      <p:pic>
        <p:nvPicPr>
          <p:cNvPr id="7" name="Picture 6" descr="swansea vie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8076" y="2541082"/>
            <a:ext cx="4478894" cy="2982626"/>
          </a:xfrm>
          <a:prstGeom prst="rect">
            <a:avLst/>
          </a:prstGeom>
        </p:spPr>
      </p:pic>
      <p:pic>
        <p:nvPicPr>
          <p:cNvPr id="14" name="Picture 13" descr="800px-Swansea_UK_location_map.sv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6027" y="387950"/>
            <a:ext cx="2778532" cy="2563195"/>
          </a:xfrm>
          <a:prstGeom prst="rect">
            <a:avLst/>
          </a:prstGeom>
        </p:spPr>
      </p:pic>
      <p:pic>
        <p:nvPicPr>
          <p:cNvPr id="10" name="Picture 9" descr="uk-map_wales.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648361" y="877230"/>
            <a:ext cx="1657219" cy="2901409"/>
          </a:xfrm>
          <a:prstGeom prst="rect">
            <a:avLst/>
          </a:prstGeom>
        </p:spPr>
      </p:pic>
      <p:sp>
        <p:nvSpPr>
          <p:cNvPr id="8" name="Sun 7"/>
          <p:cNvSpPr/>
          <p:nvPr/>
        </p:nvSpPr>
        <p:spPr>
          <a:xfrm>
            <a:off x="9880174" y="3028804"/>
            <a:ext cx="535997" cy="559242"/>
          </a:xfrm>
          <a:prstGeom prst="sun">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Sun 14"/>
          <p:cNvSpPr/>
          <p:nvPr/>
        </p:nvSpPr>
        <p:spPr>
          <a:xfrm>
            <a:off x="2912097" y="1970882"/>
            <a:ext cx="535997" cy="559242"/>
          </a:xfrm>
          <a:prstGeom prst="sun">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extBox 1"/>
          <p:cNvSpPr txBox="1"/>
          <p:nvPr/>
        </p:nvSpPr>
        <p:spPr>
          <a:xfrm>
            <a:off x="5661648" y="4890702"/>
            <a:ext cx="5151750" cy="584776"/>
          </a:xfrm>
          <a:prstGeom prst="rect">
            <a:avLst/>
          </a:prstGeom>
          <a:noFill/>
        </p:spPr>
        <p:txBody>
          <a:bodyPr wrap="square" rtlCol="0">
            <a:spAutoFit/>
          </a:bodyPr>
          <a:lstStyle/>
          <a:p>
            <a:pPr algn="ctr"/>
            <a:r>
              <a:rPr lang="en-US" sz="3200" dirty="0">
                <a:solidFill>
                  <a:schemeClr val="bg1"/>
                </a:solidFill>
              </a:rPr>
              <a:t>Swansea, Wales, UK</a:t>
            </a:r>
          </a:p>
        </p:txBody>
      </p:sp>
      <p:pic>
        <p:nvPicPr>
          <p:cNvPr id="12" name="Picture 11" descr="https://upload.wikimedia.org/wikipedia/commons/thumb/b/b0/UNESCO_logo_English.svg/250px-UNESCO_logo_English.svg.png"/>
          <p:cNvPicPr/>
          <p:nvPr/>
        </p:nvPicPr>
        <p:blipFill>
          <a:blip r:embed="rId7">
            <a:extLst>
              <a:ext uri="{28A0092B-C50C-407E-A947-70E740481C1C}">
                <a14:useLocalDpi xmlns:a14="http://schemas.microsoft.com/office/drawing/2010/main" val="0"/>
              </a:ext>
            </a:extLst>
          </a:blip>
          <a:srcRect/>
          <a:stretch>
            <a:fillRect/>
          </a:stretch>
        </p:blipFill>
        <p:spPr bwMode="auto">
          <a:xfrm>
            <a:off x="7949927" y="2415321"/>
            <a:ext cx="1711310" cy="1586693"/>
          </a:xfrm>
          <a:prstGeom prst="rect">
            <a:avLst/>
          </a:prstGeom>
          <a:noFill/>
          <a:ln>
            <a:noFill/>
          </a:ln>
        </p:spPr>
      </p:pic>
      <p:sp>
        <p:nvSpPr>
          <p:cNvPr id="3" name="TextBox 2"/>
          <p:cNvSpPr txBox="1"/>
          <p:nvPr/>
        </p:nvSpPr>
        <p:spPr>
          <a:xfrm>
            <a:off x="3862399" y="1566150"/>
            <a:ext cx="4957352" cy="1384995"/>
          </a:xfrm>
          <a:prstGeom prst="rect">
            <a:avLst/>
          </a:prstGeom>
          <a:noFill/>
        </p:spPr>
        <p:txBody>
          <a:bodyPr wrap="square" rtlCol="0">
            <a:spAutoFit/>
          </a:bodyPr>
          <a:lstStyle/>
          <a:p>
            <a:r>
              <a:rPr lang="en-US" sz="2800" b="1" dirty="0">
                <a:solidFill>
                  <a:srgbClr val="0070C0"/>
                </a:solidFill>
              </a:rPr>
              <a:t>UNESCO </a:t>
            </a:r>
          </a:p>
          <a:p>
            <a:r>
              <a:rPr lang="en-US" sz="2800" b="1" dirty="0">
                <a:solidFill>
                  <a:srgbClr val="0070C0"/>
                </a:solidFill>
              </a:rPr>
              <a:t>Entrepreneurial Learning City</a:t>
            </a:r>
            <a:endParaRPr lang="en-US" sz="2800" dirty="0">
              <a:solidFill>
                <a:srgbClr val="0070C0"/>
              </a:solidFill>
            </a:endParaRPr>
          </a:p>
          <a:p>
            <a:endParaRPr lang="en-US" sz="2800" dirty="0">
              <a:solidFill>
                <a:srgbClr val="0070C0"/>
              </a:solidFill>
            </a:endParaRPr>
          </a:p>
        </p:txBody>
      </p:sp>
      <p:pic>
        <p:nvPicPr>
          <p:cNvPr id="11" name="Picture 10" descr="rhosilli-surfer-sm.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50201" y="2666208"/>
            <a:ext cx="3810000" cy="2857500"/>
          </a:xfrm>
          <a:prstGeom prst="rect">
            <a:avLst/>
          </a:prstGeom>
        </p:spPr>
      </p:pic>
    </p:spTree>
    <p:extLst>
      <p:ext uri="{BB962C8B-B14F-4D97-AF65-F5344CB8AC3E}">
        <p14:creationId xmlns:p14="http://schemas.microsoft.com/office/powerpoint/2010/main" val="1506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10-0603070932-watermelon_2.jpg"/>
          <p:cNvPicPr>
            <a:picLocks noChangeAspect="1"/>
          </p:cNvPicPr>
          <p:nvPr/>
        </p:nvPicPr>
        <p:blipFill>
          <a:blip r:embed="rId2"/>
          <a:stretch>
            <a:fillRect/>
          </a:stretch>
        </p:blipFill>
        <p:spPr>
          <a:xfrm>
            <a:off x="2279576" y="1916832"/>
            <a:ext cx="6350000" cy="4762500"/>
          </a:xfrm>
          <a:prstGeom prst="rect">
            <a:avLst/>
          </a:prstGeom>
        </p:spPr>
      </p:pic>
      <p:sp>
        <p:nvSpPr>
          <p:cNvPr id="5" name="TextBox 8"/>
          <p:cNvSpPr txBox="1">
            <a:spLocks noChangeArrowheads="1"/>
          </p:cNvSpPr>
          <p:nvPr/>
        </p:nvSpPr>
        <p:spPr bwMode="auto">
          <a:xfrm>
            <a:off x="2279576" y="660946"/>
            <a:ext cx="7591931" cy="1077218"/>
          </a:xfrm>
          <a:prstGeom prst="rect">
            <a:avLst/>
          </a:prstGeom>
          <a:noFill/>
          <a:ln w="9525">
            <a:noFill/>
            <a:miter lim="800000"/>
            <a:headEnd/>
            <a:tailEnd/>
          </a:ln>
        </p:spPr>
        <p:txBody>
          <a:bodyPr wrap="square">
            <a:prstTxWarp prst="textNoShape">
              <a:avLst/>
            </a:prstTxWarp>
            <a:spAutoFit/>
          </a:bodyPr>
          <a:lstStyle/>
          <a:p>
            <a:r>
              <a:rPr lang="en-US" sz="3200" dirty="0">
                <a:solidFill>
                  <a:srgbClr val="008000"/>
                </a:solidFill>
              </a:rPr>
              <a:t>Ideas can add value, </a:t>
            </a:r>
          </a:p>
          <a:p>
            <a:r>
              <a:rPr lang="en-US" sz="3200" dirty="0">
                <a:solidFill>
                  <a:srgbClr val="008000"/>
                </a:solidFill>
              </a:rPr>
              <a:t>and at minimal cost</a:t>
            </a:r>
          </a:p>
        </p:txBody>
      </p:sp>
      <p:pic>
        <p:nvPicPr>
          <p:cNvPr id="7" name="Picture 6" descr="Grow-a-square-watermelon.jpg"/>
          <p:cNvPicPr>
            <a:picLocks noChangeAspect="1"/>
          </p:cNvPicPr>
          <p:nvPr/>
        </p:nvPicPr>
        <p:blipFill>
          <a:blip r:embed="rId3"/>
          <a:stretch>
            <a:fillRect/>
          </a:stretch>
        </p:blipFill>
        <p:spPr>
          <a:xfrm>
            <a:off x="8204236" y="871538"/>
            <a:ext cx="2463764" cy="1781829"/>
          </a:xfrm>
          <a:prstGeom prst="rect">
            <a:avLst/>
          </a:prstGeom>
        </p:spPr>
      </p:pic>
      <p:pic>
        <p:nvPicPr>
          <p:cNvPr id="9" name="Picture 8" descr="Screen shot 2012-04-11 at 19.17.03.png"/>
          <p:cNvPicPr>
            <a:picLocks noChangeAspect="1"/>
          </p:cNvPicPr>
          <p:nvPr/>
        </p:nvPicPr>
        <p:blipFill>
          <a:blip r:embed="rId4"/>
          <a:stretch>
            <a:fillRect/>
          </a:stretch>
        </p:blipFill>
        <p:spPr>
          <a:xfrm>
            <a:off x="8204237" y="2819400"/>
            <a:ext cx="2483035" cy="4038600"/>
          </a:xfrm>
          <a:prstGeom prst="rect">
            <a:avLst/>
          </a:prstGeom>
        </p:spPr>
      </p:pic>
    </p:spTree>
    <p:extLst>
      <p:ext uri="{BB962C8B-B14F-4D97-AF65-F5344CB8AC3E}">
        <p14:creationId xmlns:p14="http://schemas.microsoft.com/office/powerpoint/2010/main" val="31944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you have your best ideas?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610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2136" y="5644698"/>
            <a:ext cx="4212096" cy="369332"/>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2309416" y="5709470"/>
            <a:ext cx="6120680" cy="369332"/>
          </a:xfrm>
          <a:prstGeom prst="rect">
            <a:avLst/>
          </a:prstGeom>
          <a:solidFill>
            <a:schemeClr val="bg1"/>
          </a:solidFill>
        </p:spPr>
        <p:txBody>
          <a:bodyPr wrap="square" rtlCol="0">
            <a:spAutoFit/>
          </a:bodyPr>
          <a:lstStyle/>
          <a:p>
            <a:endParaRPr lang="en-GB" dirty="0"/>
          </a:p>
        </p:txBody>
      </p:sp>
      <p:pic>
        <p:nvPicPr>
          <p:cNvPr id="11" name="Image 1" descr="C:\Users\RB\Desktop\UNITAR SENSIBILISATION\For Rachâa\UNITAR Logos\UN_UNITAR Black 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9778" y="5881142"/>
            <a:ext cx="2198303" cy="3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Logo RAD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5453" y="5881142"/>
            <a:ext cx="554644" cy="427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002875" y="5480357"/>
            <a:ext cx="6264696" cy="923330"/>
          </a:xfrm>
          <a:prstGeom prst="rect">
            <a:avLst/>
          </a:prstGeom>
          <a:solidFill>
            <a:schemeClr val="bg1"/>
          </a:solidFill>
        </p:spPr>
        <p:txBody>
          <a:bodyPr wrap="square" rtlCol="0">
            <a:spAutoFit/>
          </a:bodyPr>
          <a:lstStyle/>
          <a:p>
            <a:endParaRPr lang="fr-CH" dirty="0"/>
          </a:p>
          <a:p>
            <a:endParaRPr lang="fr-CH" dirty="0"/>
          </a:p>
          <a:p>
            <a:endParaRPr lang="en-GB" dirty="0"/>
          </a:p>
        </p:txBody>
      </p:sp>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64160" y="6135304"/>
            <a:ext cx="3040444" cy="463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3" descr="design cone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5520" y="2845678"/>
            <a:ext cx="6329514"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Box 20"/>
          <p:cNvSpPr txBox="1">
            <a:spLocks noChangeArrowheads="1"/>
          </p:cNvSpPr>
          <p:nvPr/>
        </p:nvSpPr>
        <p:spPr bwMode="auto">
          <a:xfrm>
            <a:off x="4028008" y="5509974"/>
            <a:ext cx="5410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a:solidFill>
                  <a:srgbClr val="00F8F5"/>
                </a:solidFill>
              </a:rPr>
              <a:t>Divergent </a:t>
            </a:r>
            <a:r>
              <a:rPr lang="en-US" dirty="0">
                <a:solidFill>
                  <a:srgbClr val="FF7C82"/>
                </a:solidFill>
              </a:rPr>
              <a:t>-</a:t>
            </a:r>
            <a:r>
              <a:rPr lang="en-US" dirty="0">
                <a:solidFill>
                  <a:srgbClr val="00F8F5"/>
                </a:solidFill>
              </a:rPr>
              <a:t> </a:t>
            </a:r>
            <a:r>
              <a:rPr lang="en-US" dirty="0">
                <a:solidFill>
                  <a:srgbClr val="FF3541"/>
                </a:solidFill>
              </a:rPr>
              <a:t>Convergent</a:t>
            </a:r>
            <a:r>
              <a:rPr lang="en-US" dirty="0">
                <a:solidFill>
                  <a:srgbClr val="00F8F5"/>
                </a:solidFill>
              </a:rPr>
              <a:t> </a:t>
            </a:r>
            <a:r>
              <a:rPr lang="en-US" dirty="0">
                <a:solidFill>
                  <a:srgbClr val="BFBFBF"/>
                </a:solidFill>
              </a:rPr>
              <a:t>thinking</a:t>
            </a:r>
          </a:p>
        </p:txBody>
      </p:sp>
      <p:sp>
        <p:nvSpPr>
          <p:cNvPr id="39" name="TextBox 22"/>
          <p:cNvSpPr txBox="1">
            <a:spLocks noChangeArrowheads="1"/>
          </p:cNvSpPr>
          <p:nvPr/>
        </p:nvSpPr>
        <p:spPr bwMode="auto">
          <a:xfrm>
            <a:off x="503642" y="6279134"/>
            <a:ext cx="2362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err="1"/>
              <a:t>Penaluna</a:t>
            </a:r>
            <a:r>
              <a:rPr lang="en-US" sz="1100" dirty="0"/>
              <a:t> &amp; </a:t>
            </a:r>
            <a:r>
              <a:rPr lang="en-US" sz="1100" dirty="0" err="1"/>
              <a:t>Penaluna</a:t>
            </a:r>
            <a:r>
              <a:rPr lang="en-US" sz="1100" dirty="0"/>
              <a:t> 2006</a:t>
            </a:r>
          </a:p>
        </p:txBody>
      </p:sp>
      <p:sp>
        <p:nvSpPr>
          <p:cNvPr id="40" name="Text Box 4"/>
          <p:cNvSpPr txBox="1">
            <a:spLocks noChangeArrowheads="1"/>
          </p:cNvSpPr>
          <p:nvPr/>
        </p:nvSpPr>
        <p:spPr bwMode="auto">
          <a:xfrm>
            <a:off x="2927648" y="450250"/>
            <a:ext cx="6178055"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2800" dirty="0">
                <a:solidFill>
                  <a:srgbClr val="376092"/>
                </a:solidFill>
                <a:latin typeface="Microsoft Tai Le"/>
                <a:cs typeface="Microsoft Tai Le"/>
              </a:rPr>
              <a:t>Understanding  creative thinking</a:t>
            </a:r>
            <a:endParaRPr lang="en-GB" dirty="0">
              <a:solidFill>
                <a:srgbClr val="376092"/>
              </a:solidFill>
              <a:latin typeface="Microsoft Tai Le"/>
              <a:cs typeface="Microsoft Tai Le"/>
            </a:endParaRPr>
          </a:p>
        </p:txBody>
      </p:sp>
      <p:sp>
        <p:nvSpPr>
          <p:cNvPr id="54" name="TextBox 31"/>
          <p:cNvSpPr txBox="1">
            <a:spLocks noChangeArrowheads="1"/>
          </p:cNvSpPr>
          <p:nvPr/>
        </p:nvSpPr>
        <p:spPr bwMode="auto">
          <a:xfrm>
            <a:off x="7854032" y="1405519"/>
            <a:ext cx="18002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itchFamily="34" charset="0"/>
                <a:cs typeface="Arial" pitchFamily="34" charset="0"/>
              </a:defRPr>
            </a:lvl1pPr>
            <a:lvl2pPr marL="742950" indent="-285750" defTabSz="457200">
              <a:spcBef>
                <a:spcPct val="20000"/>
              </a:spcBef>
              <a:buChar char="–"/>
              <a:defRPr sz="2800">
                <a:solidFill>
                  <a:schemeClr val="tx1"/>
                </a:solidFill>
                <a:latin typeface="Arial" pitchFamily="34" charset="0"/>
                <a:cs typeface="Arial" pitchFamily="34" charset="0"/>
              </a:defRPr>
            </a:lvl2pPr>
            <a:lvl3pPr marL="1143000" indent="-228600" defTabSz="457200">
              <a:spcBef>
                <a:spcPct val="20000"/>
              </a:spcBef>
              <a:buChar char="•"/>
              <a:defRPr sz="2400">
                <a:solidFill>
                  <a:schemeClr val="tx1"/>
                </a:solidFill>
                <a:latin typeface="Arial" pitchFamily="34" charset="0"/>
                <a:cs typeface="Arial" pitchFamily="34" charset="0"/>
              </a:defRPr>
            </a:lvl3pPr>
            <a:lvl4pPr marL="1600200" indent="-228600" defTabSz="457200">
              <a:spcBef>
                <a:spcPct val="20000"/>
              </a:spcBef>
              <a:buChar char="–"/>
              <a:defRPr sz="2000">
                <a:solidFill>
                  <a:schemeClr val="tx1"/>
                </a:solidFill>
                <a:latin typeface="Arial" pitchFamily="34" charset="0"/>
                <a:cs typeface="Arial" pitchFamily="34" charset="0"/>
              </a:defRPr>
            </a:lvl4pPr>
            <a:lvl5pPr marL="2057400" indent="-228600" defTabSz="457200">
              <a:spcBef>
                <a:spcPct val="20000"/>
              </a:spcBef>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None/>
            </a:pPr>
            <a:r>
              <a:rPr lang="en-US" altLang="en-US" sz="2000" dirty="0">
                <a:ea typeface="ヒラギノ角ゴ Pro W3"/>
                <a:cs typeface="ヒラギノ角ゴ Pro W3"/>
              </a:rPr>
              <a:t>Thoughtful and conscious ‘step by step’  thinking</a:t>
            </a:r>
          </a:p>
        </p:txBody>
      </p:sp>
      <p:sp>
        <p:nvSpPr>
          <p:cNvPr id="55" name="TextBox 32"/>
          <p:cNvSpPr txBox="1">
            <a:spLocks noChangeArrowheads="1"/>
          </p:cNvSpPr>
          <p:nvPr/>
        </p:nvSpPr>
        <p:spPr bwMode="auto">
          <a:xfrm>
            <a:off x="1663700" y="1189496"/>
            <a:ext cx="1869852"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itchFamily="34" charset="0"/>
                <a:cs typeface="Arial" pitchFamily="34" charset="0"/>
              </a:defRPr>
            </a:lvl1pPr>
            <a:lvl2pPr marL="742950" indent="-285750" defTabSz="457200">
              <a:spcBef>
                <a:spcPct val="20000"/>
              </a:spcBef>
              <a:buChar char="–"/>
              <a:defRPr sz="2800">
                <a:solidFill>
                  <a:schemeClr val="tx1"/>
                </a:solidFill>
                <a:latin typeface="Arial" pitchFamily="34" charset="0"/>
                <a:cs typeface="Arial" pitchFamily="34" charset="0"/>
              </a:defRPr>
            </a:lvl2pPr>
            <a:lvl3pPr marL="1143000" indent="-228600" defTabSz="457200">
              <a:spcBef>
                <a:spcPct val="20000"/>
              </a:spcBef>
              <a:buChar char="•"/>
              <a:defRPr sz="2400">
                <a:solidFill>
                  <a:schemeClr val="tx1"/>
                </a:solidFill>
                <a:latin typeface="Arial" pitchFamily="34" charset="0"/>
                <a:cs typeface="Arial" pitchFamily="34" charset="0"/>
              </a:defRPr>
            </a:lvl3pPr>
            <a:lvl4pPr marL="1600200" indent="-228600" defTabSz="457200">
              <a:spcBef>
                <a:spcPct val="20000"/>
              </a:spcBef>
              <a:buChar char="–"/>
              <a:defRPr sz="2000">
                <a:solidFill>
                  <a:schemeClr val="tx1"/>
                </a:solidFill>
                <a:latin typeface="Arial" pitchFamily="34" charset="0"/>
                <a:cs typeface="Arial" pitchFamily="34" charset="0"/>
              </a:defRPr>
            </a:lvl4pPr>
            <a:lvl5pPr marL="2057400" indent="-228600" defTabSz="457200">
              <a:spcBef>
                <a:spcPct val="20000"/>
              </a:spcBef>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a:spcBef>
                <a:spcPct val="0"/>
              </a:spcBef>
              <a:buNone/>
            </a:pPr>
            <a:r>
              <a:rPr lang="en-US" altLang="en-US" sz="2000" dirty="0">
                <a:ea typeface="ヒラギノ角ゴ Pro W3"/>
                <a:cs typeface="ヒラギノ角ゴ Pro W3"/>
              </a:rPr>
              <a:t>Often Subconscious thinking with ‘Aha’ moments of enlightenment</a:t>
            </a:r>
          </a:p>
          <a:p>
            <a:pPr algn="r" eaLnBrk="1" hangingPunct="1">
              <a:spcBef>
                <a:spcPct val="0"/>
              </a:spcBef>
              <a:buFontTx/>
              <a:buNone/>
            </a:pPr>
            <a:endParaRPr lang="en-US" altLang="en-US" sz="2000" dirty="0">
              <a:ea typeface="ヒラギノ角ゴ Pro W3"/>
              <a:cs typeface="ヒラギノ角ゴ Pro W3"/>
            </a:endParaRPr>
          </a:p>
        </p:txBody>
      </p:sp>
      <p:pic>
        <p:nvPicPr>
          <p:cNvPr id="6" name="Picture 5" descr="l_brain.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1865" y="973470"/>
            <a:ext cx="1224136" cy="2222624"/>
          </a:xfrm>
          <a:prstGeom prst="rect">
            <a:avLst/>
          </a:prstGeom>
        </p:spPr>
      </p:pic>
      <p:pic>
        <p:nvPicPr>
          <p:cNvPr id="7" name="Picture 6" descr="r_brain.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33552" y="1045481"/>
            <a:ext cx="1329710" cy="2112887"/>
          </a:xfrm>
          <a:prstGeom prst="rect">
            <a:avLst/>
          </a:prstGeom>
        </p:spPr>
      </p:pic>
      <p:grpSp>
        <p:nvGrpSpPr>
          <p:cNvPr id="8" name="Group 7"/>
          <p:cNvGrpSpPr/>
          <p:nvPr/>
        </p:nvGrpSpPr>
        <p:grpSpPr>
          <a:xfrm>
            <a:off x="7349976" y="3997806"/>
            <a:ext cx="2736304" cy="1440160"/>
            <a:chOff x="6156176" y="4437112"/>
            <a:chExt cx="2736304" cy="1440160"/>
          </a:xfrm>
        </p:grpSpPr>
        <p:sp>
          <p:nvSpPr>
            <p:cNvPr id="2" name="Lightning Bolt 1"/>
            <p:cNvSpPr/>
            <p:nvPr/>
          </p:nvSpPr>
          <p:spPr bwMode="auto">
            <a:xfrm flipH="1" flipV="1">
              <a:off x="6156176" y="4437112"/>
              <a:ext cx="1080120" cy="1440160"/>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itchFamily="29" charset="0"/>
              </a:endParaRPr>
            </a:p>
          </p:txBody>
        </p:sp>
        <p:sp>
          <p:nvSpPr>
            <p:cNvPr id="5" name="TextBox 4"/>
            <p:cNvSpPr txBox="1"/>
            <p:nvPr/>
          </p:nvSpPr>
          <p:spPr>
            <a:xfrm>
              <a:off x="7164288" y="5157192"/>
              <a:ext cx="1728192" cy="646331"/>
            </a:xfrm>
            <a:prstGeom prst="rect">
              <a:avLst/>
            </a:prstGeom>
            <a:noFill/>
          </p:spPr>
          <p:txBody>
            <a:bodyPr wrap="square" rtlCol="0">
              <a:spAutoFit/>
            </a:bodyPr>
            <a:lstStyle/>
            <a:p>
              <a:r>
                <a:rPr lang="en-US" dirty="0"/>
                <a:t>New information</a:t>
              </a:r>
            </a:p>
          </p:txBody>
        </p:sp>
      </p:grpSp>
    </p:spTree>
    <p:extLst>
      <p:ext uri="{BB962C8B-B14F-4D97-AF65-F5344CB8AC3E}">
        <p14:creationId xmlns:p14="http://schemas.microsoft.com/office/powerpoint/2010/main" val="10928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descr="design cone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8600" y="2590805"/>
            <a:ext cx="8572500"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950" name="AutoShape 6"/>
          <p:cNvSpPr>
            <a:spLocks noChangeArrowheads="1"/>
          </p:cNvSpPr>
          <p:nvPr/>
        </p:nvSpPr>
        <p:spPr bwMode="auto">
          <a:xfrm>
            <a:off x="2540000" y="3886200"/>
            <a:ext cx="7162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grpSp>
        <p:nvGrpSpPr>
          <p:cNvPr id="26" name="Group 25"/>
          <p:cNvGrpSpPr>
            <a:grpSpLocks/>
          </p:cNvGrpSpPr>
          <p:nvPr/>
        </p:nvGrpSpPr>
        <p:grpSpPr bwMode="auto">
          <a:xfrm>
            <a:off x="7858126" y="1871076"/>
            <a:ext cx="2667000" cy="2167524"/>
            <a:chOff x="6308726" y="2023476"/>
            <a:chExt cx="2667000" cy="2167524"/>
          </a:xfrm>
        </p:grpSpPr>
        <p:sp>
          <p:nvSpPr>
            <p:cNvPr id="85016" name="Line 13"/>
            <p:cNvSpPr>
              <a:spLocks noChangeShapeType="1"/>
            </p:cNvSpPr>
            <p:nvPr/>
          </p:nvSpPr>
          <p:spPr bwMode="auto">
            <a:xfrm flipH="1">
              <a:off x="7010400" y="3645024"/>
              <a:ext cx="81880" cy="5459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7" name="Text Box 19"/>
            <p:cNvSpPr txBox="1">
              <a:spLocks noChangeArrowheads="1"/>
            </p:cNvSpPr>
            <p:nvPr/>
          </p:nvSpPr>
          <p:spPr bwMode="auto">
            <a:xfrm>
              <a:off x="6308726" y="2023476"/>
              <a:ext cx="2667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dirty="0">
                  <a:cs typeface="Arial" charset="0"/>
                </a:rPr>
                <a:t>Spotting change &amp; being adaptable with new information</a:t>
              </a:r>
            </a:p>
          </p:txBody>
        </p:sp>
      </p:grpSp>
      <p:grpSp>
        <p:nvGrpSpPr>
          <p:cNvPr id="23" name="Group 22"/>
          <p:cNvGrpSpPr>
            <a:grpSpLocks/>
          </p:cNvGrpSpPr>
          <p:nvPr/>
        </p:nvGrpSpPr>
        <p:grpSpPr bwMode="auto">
          <a:xfrm>
            <a:off x="1854200" y="1447805"/>
            <a:ext cx="3352800" cy="4435475"/>
            <a:chOff x="304800" y="1600200"/>
            <a:chExt cx="3352800" cy="4435475"/>
          </a:xfrm>
        </p:grpSpPr>
        <p:sp>
          <p:nvSpPr>
            <p:cNvPr id="85008" name="Line 10"/>
            <p:cNvSpPr>
              <a:spLocks noChangeShapeType="1"/>
            </p:cNvSpPr>
            <p:nvPr/>
          </p:nvSpPr>
          <p:spPr bwMode="auto">
            <a:xfrm>
              <a:off x="1763688" y="3140968"/>
              <a:ext cx="1055712" cy="10500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9" name="Text Box 16"/>
            <p:cNvSpPr txBox="1">
              <a:spLocks noChangeArrowheads="1"/>
            </p:cNvSpPr>
            <p:nvPr/>
          </p:nvSpPr>
          <p:spPr bwMode="auto">
            <a:xfrm>
              <a:off x="304800" y="1600200"/>
              <a:ext cx="18288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dirty="0">
                  <a:cs typeface="Arial" charset="0"/>
                </a:rPr>
                <a:t>Making new connections and seeing things differently</a:t>
              </a:r>
            </a:p>
          </p:txBody>
        </p:sp>
        <p:sp>
          <p:nvSpPr>
            <p:cNvPr id="85010" name="Curved Left Arrow 17"/>
            <p:cNvSpPr>
              <a:spLocks noChangeArrowheads="1"/>
            </p:cNvSpPr>
            <p:nvPr/>
          </p:nvSpPr>
          <p:spPr bwMode="auto">
            <a:xfrm flipV="1">
              <a:off x="2743200" y="4419600"/>
              <a:ext cx="822325" cy="1616075"/>
            </a:xfrm>
            <a:prstGeom prst="curvedLeftArrow">
              <a:avLst>
                <a:gd name="adj1" fmla="val 25021"/>
                <a:gd name="adj2" fmla="val 50059"/>
                <a:gd name="adj3" fmla="val 25000"/>
              </a:avLst>
            </a:prstGeom>
            <a:solidFill>
              <a:schemeClr val="accent1"/>
            </a:solidFill>
            <a:ln w="9525">
              <a:solidFill>
                <a:schemeClr val="tx1"/>
              </a:solidFill>
              <a:round/>
              <a:headEnd/>
              <a:tailEnd/>
            </a:ln>
          </p:spPr>
          <p:txBody>
            <a:bodyPr/>
            <a:lstStyle/>
            <a:p>
              <a:endParaRPr lang="en-US"/>
            </a:p>
          </p:txBody>
        </p:sp>
        <p:sp>
          <p:nvSpPr>
            <p:cNvPr id="85011" name="Curved Left Arrow 18"/>
            <p:cNvSpPr>
              <a:spLocks noChangeArrowheads="1"/>
            </p:cNvSpPr>
            <p:nvPr/>
          </p:nvSpPr>
          <p:spPr bwMode="auto">
            <a:xfrm>
              <a:off x="2667000" y="2619375"/>
              <a:ext cx="990600" cy="1447800"/>
            </a:xfrm>
            <a:prstGeom prst="curvedLeftArrow">
              <a:avLst>
                <a:gd name="adj1" fmla="val 25002"/>
                <a:gd name="adj2" fmla="val 49997"/>
                <a:gd name="adj3" fmla="val 25000"/>
              </a:avLst>
            </a:prstGeom>
            <a:solidFill>
              <a:schemeClr val="accent1"/>
            </a:solidFill>
            <a:ln w="9525">
              <a:solidFill>
                <a:schemeClr val="tx1"/>
              </a:solidFill>
              <a:round/>
              <a:headEnd/>
              <a:tailEnd/>
            </a:ln>
          </p:spPr>
          <p:txBody>
            <a:bodyPr/>
            <a:lstStyle/>
            <a:p>
              <a:endParaRPr lang="en-US"/>
            </a:p>
          </p:txBody>
        </p:sp>
      </p:grpSp>
      <p:grpSp>
        <p:nvGrpSpPr>
          <p:cNvPr id="25" name="Group 24"/>
          <p:cNvGrpSpPr>
            <a:grpSpLocks/>
          </p:cNvGrpSpPr>
          <p:nvPr/>
        </p:nvGrpSpPr>
        <p:grpSpPr bwMode="auto">
          <a:xfrm>
            <a:off x="5588000" y="1304927"/>
            <a:ext cx="2590800" cy="4048125"/>
            <a:chOff x="4038600" y="1457325"/>
            <a:chExt cx="2590800" cy="4048125"/>
          </a:xfrm>
        </p:grpSpPr>
        <p:sp>
          <p:nvSpPr>
            <p:cNvPr id="85004" name="Line 12"/>
            <p:cNvSpPr>
              <a:spLocks noChangeShapeType="1"/>
            </p:cNvSpPr>
            <p:nvPr/>
          </p:nvSpPr>
          <p:spPr bwMode="auto">
            <a:xfrm>
              <a:off x="4932040" y="2636912"/>
              <a:ext cx="401960" cy="15540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5" name="Text Box 18"/>
            <p:cNvSpPr txBox="1">
              <a:spLocks noChangeArrowheads="1"/>
            </p:cNvSpPr>
            <p:nvPr/>
          </p:nvSpPr>
          <p:spPr bwMode="auto">
            <a:xfrm>
              <a:off x="4038600" y="1457325"/>
              <a:ext cx="25908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dirty="0">
                  <a:solidFill>
                    <a:srgbClr val="FF0000"/>
                  </a:solidFill>
                  <a:cs typeface="Arial" charset="0"/>
                </a:rPr>
                <a:t>Will they work? Test, Check Contrast</a:t>
              </a:r>
            </a:p>
          </p:txBody>
        </p:sp>
        <p:sp>
          <p:nvSpPr>
            <p:cNvPr id="20" name="U-Turn Arrow 19"/>
            <p:cNvSpPr/>
            <p:nvPr/>
          </p:nvSpPr>
          <p:spPr bwMode="auto">
            <a:xfrm rot="5400000" flipH="1">
              <a:off x="5486400" y="2895600"/>
              <a:ext cx="822325" cy="822325"/>
            </a:xfrm>
            <a:prstGeom prst="uturnArrow">
              <a:avLst/>
            </a:prstGeom>
            <a:solidFill>
              <a:schemeClr val="accent1"/>
            </a:solidFill>
            <a:ln w="9525" cap="flat" cmpd="sng" algn="ctr">
              <a:solidFill>
                <a:schemeClr val="tx1"/>
              </a:solidFill>
              <a:prstDash val="solid"/>
              <a:round/>
              <a:headEnd type="none" w="med" len="med"/>
              <a:tailEnd type="none" w="med" len="med"/>
            </a:ln>
            <a:effectLst/>
          </p:spPr>
        </p:sp>
        <p:sp>
          <p:nvSpPr>
            <p:cNvPr id="22" name="U-Turn Arrow 21"/>
            <p:cNvSpPr/>
            <p:nvPr/>
          </p:nvSpPr>
          <p:spPr bwMode="auto">
            <a:xfrm rot="5400000">
              <a:off x="5470525" y="4667250"/>
              <a:ext cx="854075" cy="822325"/>
            </a:xfrm>
            <a:prstGeom prst="uturnArrow">
              <a:avLst/>
            </a:prstGeom>
            <a:solidFill>
              <a:schemeClr val="accent1"/>
            </a:solidFill>
            <a:ln w="9525" cap="flat" cmpd="sng" algn="ctr">
              <a:solidFill>
                <a:schemeClr val="tx1"/>
              </a:solidFill>
              <a:prstDash val="solid"/>
              <a:round/>
              <a:headEnd type="none" w="med" len="med"/>
              <a:tailEnd type="none" w="med" len="med"/>
            </a:ln>
            <a:effectLst/>
          </p:spPr>
        </p:sp>
      </p:grpSp>
      <p:sp>
        <p:nvSpPr>
          <p:cNvPr id="85002" name="TextBox 20"/>
          <p:cNvSpPr txBox="1">
            <a:spLocks noChangeArrowheads="1"/>
          </p:cNvSpPr>
          <p:nvPr/>
        </p:nvSpPr>
        <p:spPr bwMode="auto">
          <a:xfrm>
            <a:off x="4521200" y="6015038"/>
            <a:ext cx="5410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solidFill>
                  <a:srgbClr val="00F8F5"/>
                </a:solidFill>
              </a:rPr>
              <a:t>Divergent </a:t>
            </a:r>
            <a:r>
              <a:rPr lang="en-US">
                <a:solidFill>
                  <a:srgbClr val="FF7C82"/>
                </a:solidFill>
              </a:rPr>
              <a:t>-</a:t>
            </a:r>
            <a:r>
              <a:rPr lang="en-US">
                <a:solidFill>
                  <a:srgbClr val="00F8F5"/>
                </a:solidFill>
              </a:rPr>
              <a:t> </a:t>
            </a:r>
            <a:r>
              <a:rPr lang="en-US">
                <a:solidFill>
                  <a:srgbClr val="FF3541"/>
                </a:solidFill>
              </a:rPr>
              <a:t>Convergent</a:t>
            </a:r>
            <a:r>
              <a:rPr lang="en-US">
                <a:solidFill>
                  <a:srgbClr val="00F8F5"/>
                </a:solidFill>
              </a:rPr>
              <a:t> </a:t>
            </a:r>
            <a:r>
              <a:rPr lang="en-US">
                <a:solidFill>
                  <a:srgbClr val="BFBFBF"/>
                </a:solidFill>
              </a:rPr>
              <a:t>thinking</a:t>
            </a:r>
          </a:p>
        </p:txBody>
      </p:sp>
      <p:sp>
        <p:nvSpPr>
          <p:cNvPr id="85003" name="TextBox 22"/>
          <p:cNvSpPr txBox="1">
            <a:spLocks noChangeArrowheads="1"/>
          </p:cNvSpPr>
          <p:nvPr/>
        </p:nvSpPr>
        <p:spPr bwMode="auto">
          <a:xfrm>
            <a:off x="482597" y="6397631"/>
            <a:ext cx="2362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a:t>Penaluna &amp; Penaluna 2006</a:t>
            </a:r>
          </a:p>
        </p:txBody>
      </p:sp>
      <p:sp>
        <p:nvSpPr>
          <p:cNvPr id="29" name="Title 1"/>
          <p:cNvSpPr>
            <a:spLocks noGrp="1"/>
          </p:cNvSpPr>
          <p:nvPr>
            <p:ph type="title"/>
          </p:nvPr>
        </p:nvSpPr>
        <p:spPr>
          <a:xfrm>
            <a:off x="1854200" y="122239"/>
            <a:ext cx="8839200" cy="681836"/>
          </a:xfrm>
          <a:noFill/>
        </p:spPr>
        <p:txBody>
          <a:bodyPr>
            <a:normAutofit/>
          </a:bodyPr>
          <a:lstStyle/>
          <a:p>
            <a:pPr algn="l"/>
            <a:r>
              <a:rPr lang="en-US" sz="2800" dirty="0">
                <a:solidFill>
                  <a:srgbClr val="4F81BD"/>
                </a:solidFill>
              </a:rPr>
              <a:t>Thinking about thinking as an innovator – the journey</a:t>
            </a:r>
          </a:p>
        </p:txBody>
      </p:sp>
      <p:grpSp>
        <p:nvGrpSpPr>
          <p:cNvPr id="3" name="Group 2"/>
          <p:cNvGrpSpPr/>
          <p:nvPr/>
        </p:nvGrpSpPr>
        <p:grpSpPr>
          <a:xfrm>
            <a:off x="2154241" y="2868132"/>
            <a:ext cx="4077939" cy="3048832"/>
            <a:chOff x="604838" y="3020532"/>
            <a:chExt cx="4077939" cy="3048832"/>
          </a:xfrm>
        </p:grpSpPr>
        <p:sp>
          <p:nvSpPr>
            <p:cNvPr id="30" name="Cloud 29"/>
            <p:cNvSpPr/>
            <p:nvPr/>
          </p:nvSpPr>
          <p:spPr>
            <a:xfrm>
              <a:off x="4135396" y="3994841"/>
              <a:ext cx="547381" cy="39822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p:cNvGrpSpPr>
              <a:grpSpLocks/>
            </p:cNvGrpSpPr>
            <p:nvPr/>
          </p:nvGrpSpPr>
          <p:grpSpPr bwMode="auto">
            <a:xfrm>
              <a:off x="604838" y="4191001"/>
              <a:ext cx="3738562" cy="1878363"/>
              <a:chOff x="604838" y="4191000"/>
              <a:chExt cx="3738562" cy="1878709"/>
            </a:xfrm>
          </p:grpSpPr>
          <p:sp>
            <p:nvSpPr>
              <p:cNvPr id="85013" name="Text Box 17"/>
              <p:cNvSpPr txBox="1">
                <a:spLocks noChangeArrowheads="1"/>
              </p:cNvSpPr>
              <p:nvPr/>
            </p:nvSpPr>
            <p:spPr bwMode="auto">
              <a:xfrm>
                <a:off x="604838" y="4869160"/>
                <a:ext cx="1947862" cy="1200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dirty="0">
                    <a:cs typeface="Arial" charset="0"/>
                  </a:rPr>
                  <a:t>Having lots of views and ideas</a:t>
                </a:r>
              </a:p>
            </p:txBody>
          </p:sp>
          <p:sp>
            <p:nvSpPr>
              <p:cNvPr id="85012" name="Line 11"/>
              <p:cNvSpPr>
                <a:spLocks noChangeShapeType="1"/>
              </p:cNvSpPr>
              <p:nvPr/>
            </p:nvSpPr>
            <p:spPr bwMode="auto">
              <a:xfrm flipV="1">
                <a:off x="2514600" y="4191000"/>
                <a:ext cx="1828800" cy="96602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 name="Cloud 1"/>
            <p:cNvSpPr/>
            <p:nvPr/>
          </p:nvSpPr>
          <p:spPr>
            <a:xfrm>
              <a:off x="4135396" y="3020532"/>
              <a:ext cx="547381" cy="39822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Cloud 27"/>
            <p:cNvSpPr/>
            <p:nvPr/>
          </p:nvSpPr>
          <p:spPr>
            <a:xfrm>
              <a:off x="4135396" y="3539192"/>
              <a:ext cx="547381" cy="39822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Cloud 30"/>
            <p:cNvSpPr/>
            <p:nvPr/>
          </p:nvSpPr>
          <p:spPr>
            <a:xfrm>
              <a:off x="4135396" y="4501301"/>
              <a:ext cx="547381" cy="39822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Cloud 31"/>
            <p:cNvSpPr/>
            <p:nvPr/>
          </p:nvSpPr>
          <p:spPr>
            <a:xfrm>
              <a:off x="4135396" y="4957732"/>
              <a:ext cx="547381" cy="39822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7" name="Group 6"/>
          <p:cNvGrpSpPr/>
          <p:nvPr/>
        </p:nvGrpSpPr>
        <p:grpSpPr>
          <a:xfrm>
            <a:off x="7858124" y="3440740"/>
            <a:ext cx="2741042" cy="2317071"/>
            <a:chOff x="6308724" y="3593135"/>
            <a:chExt cx="2741042" cy="2317071"/>
          </a:xfrm>
        </p:grpSpPr>
        <p:sp>
          <p:nvSpPr>
            <p:cNvPr id="33" name="Lightning Bolt 32"/>
            <p:cNvSpPr/>
            <p:nvPr/>
          </p:nvSpPr>
          <p:spPr>
            <a:xfrm>
              <a:off x="6308724" y="3593135"/>
              <a:ext cx="1206892" cy="1718539"/>
            </a:xfrm>
            <a:prstGeom prst="lightningBolt">
              <a:avLst/>
            </a:prstGeom>
            <a:solidFill>
              <a:srgbClr val="FFFF00"/>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6535166" y="5202320"/>
              <a:ext cx="2514600" cy="707886"/>
            </a:xfrm>
            <a:prstGeom prst="rect">
              <a:avLst/>
            </a:prstGeom>
            <a:noFill/>
          </p:spPr>
          <p:txBody>
            <a:bodyPr wrap="square" rtlCol="0">
              <a:spAutoFit/>
            </a:bodyPr>
            <a:lstStyle/>
            <a:p>
              <a:r>
                <a:rPr lang="en-US" sz="4000" b="1" dirty="0">
                  <a:solidFill>
                    <a:srgbClr val="FF6600"/>
                  </a:solidFill>
                  <a:effectLst>
                    <a:outerShdw blurRad="50800" dist="38100" dir="2700000" algn="tl" rotWithShape="0">
                      <a:prstClr val="black">
                        <a:alpha val="40000"/>
                      </a:prstClr>
                    </a:outerShdw>
                    <a:reflection blurRad="6350" stA="55000" endA="300" endPos="45500" dir="5400000" sy="-100000" algn="bl" rotWithShape="0"/>
                  </a:effectLst>
                </a:rPr>
                <a:t>DISRUPT</a:t>
              </a:r>
            </a:p>
          </p:txBody>
        </p:sp>
      </p:grpSp>
      <p:pic>
        <p:nvPicPr>
          <p:cNvPr id="38" name="Picture 37" descr="oecd 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07600" y="6200851"/>
            <a:ext cx="1618082" cy="552298"/>
          </a:xfrm>
          <a:prstGeom prst="rect">
            <a:avLst/>
          </a:prstGeom>
        </p:spPr>
      </p:pic>
    </p:spTree>
    <p:extLst>
      <p:ext uri="{BB962C8B-B14F-4D97-AF65-F5344CB8AC3E}">
        <p14:creationId xmlns:p14="http://schemas.microsoft.com/office/powerpoint/2010/main" val="30497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F18C1D-F70D-6243-A0BC-09DCD9CF6E8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brain pic.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679" y="0"/>
            <a:ext cx="10289512" cy="6858000"/>
          </a:xfrm>
          <a:prstGeom prst="rect">
            <a:avLst/>
          </a:prstGeom>
        </p:spPr>
      </p:pic>
      <p:sp>
        <p:nvSpPr>
          <p:cNvPr id="3" name="Content Placeholder 2"/>
          <p:cNvSpPr>
            <a:spLocks noGrp="1"/>
          </p:cNvSpPr>
          <p:nvPr>
            <p:ph idx="1"/>
          </p:nvPr>
        </p:nvSpPr>
        <p:spPr>
          <a:xfrm>
            <a:off x="1561000" y="176007"/>
            <a:ext cx="7313613" cy="1541955"/>
          </a:xfrm>
          <a:effectLst>
            <a:glow rad="101600">
              <a:schemeClr val="tx1">
                <a:lumMod val="95000"/>
                <a:lumOff val="5000"/>
                <a:alpha val="75000"/>
              </a:schemeClr>
            </a:glow>
          </a:effectLst>
        </p:spPr>
        <p:txBody>
          <a:bodyPr>
            <a:normAutofit/>
          </a:bodyPr>
          <a:lstStyle/>
          <a:p>
            <a:pPr marL="0" indent="0">
              <a:buNone/>
            </a:pPr>
            <a:r>
              <a:rPr lang="en-GB" sz="4000" b="1" dirty="0">
                <a:solidFill>
                  <a:srgbClr val="FF0000"/>
                </a:solidFill>
              </a:rPr>
              <a:t>Synaptic efficiency </a:t>
            </a:r>
            <a:endParaRPr lang="en-GB" b="1" dirty="0">
              <a:solidFill>
                <a:srgbClr val="FFFFFF"/>
              </a:solidFill>
            </a:endParaRPr>
          </a:p>
          <a:p>
            <a:pPr marL="0" indent="0">
              <a:buNone/>
            </a:pPr>
            <a:r>
              <a:rPr lang="en-GB" b="1" dirty="0">
                <a:solidFill>
                  <a:srgbClr val="FFFFFF"/>
                </a:solidFill>
              </a:rPr>
              <a:t>repetition, consolidation, certainty of solutions, </a:t>
            </a:r>
            <a:r>
              <a:rPr lang="en-GB" b="1" dirty="0">
                <a:solidFill>
                  <a:schemeClr val="bg1">
                    <a:lumMod val="95000"/>
                  </a:schemeClr>
                </a:solidFill>
              </a:rPr>
              <a:t>measurement against expectations</a:t>
            </a:r>
            <a:endParaRPr lang="en-US" b="1" dirty="0">
              <a:solidFill>
                <a:schemeClr val="bg1">
                  <a:lumMod val="95000"/>
                </a:schemeClr>
              </a:solidFill>
            </a:endParaRPr>
          </a:p>
        </p:txBody>
      </p:sp>
      <p:sp>
        <p:nvSpPr>
          <p:cNvPr id="4" name="Content Placeholder 2"/>
          <p:cNvSpPr txBox="1">
            <a:spLocks/>
          </p:cNvSpPr>
          <p:nvPr/>
        </p:nvSpPr>
        <p:spPr>
          <a:xfrm>
            <a:off x="1561000" y="5036906"/>
            <a:ext cx="6631365" cy="1541955"/>
          </a:xfrm>
          <a:prstGeom prst="rect">
            <a:avLst/>
          </a:prstGeom>
          <a:effectLst>
            <a:glow rad="203200">
              <a:schemeClr val="tx1">
                <a:alpha val="50000"/>
              </a:schemeClr>
            </a:glow>
          </a:effectLst>
        </p:spPr>
        <p:txBody>
          <a:bodyPr vert="horz" lIns="91440" tIns="45720" rIns="91440" bIns="45720" rtlCol="0">
            <a:normAutofit fontScale="92500" lnSpcReduction="20000"/>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None/>
            </a:pPr>
            <a:r>
              <a:rPr lang="en-GB" sz="4300" b="1" dirty="0">
                <a:solidFill>
                  <a:srgbClr val="FF0000"/>
                </a:solidFill>
              </a:rPr>
              <a:t>Synaptic plasticity </a:t>
            </a:r>
            <a:r>
              <a:rPr lang="en-GB" sz="2800" dirty="0"/>
              <a:t>– </a:t>
            </a:r>
          </a:p>
          <a:p>
            <a:pPr marL="0" indent="0">
              <a:buNone/>
            </a:pPr>
            <a:r>
              <a:rPr lang="en-GB" sz="2800" b="1" dirty="0">
                <a:solidFill>
                  <a:srgbClr val="F2F2F2"/>
                </a:solidFill>
              </a:rPr>
              <a:t>adaptability, flexibility, originality, novelty, holistic perspectives, empathy</a:t>
            </a:r>
            <a:endParaRPr lang="en-US" sz="2800" b="1" dirty="0">
              <a:solidFill>
                <a:srgbClr val="F2F2F2"/>
              </a:solidFill>
            </a:endParaRPr>
          </a:p>
        </p:txBody>
      </p:sp>
      <p:sp>
        <p:nvSpPr>
          <p:cNvPr id="6" name="Title 1"/>
          <p:cNvSpPr txBox="1">
            <a:spLocks/>
          </p:cNvSpPr>
          <p:nvPr/>
        </p:nvSpPr>
        <p:spPr>
          <a:xfrm>
            <a:off x="1981200" y="283360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20000"/>
                    <a:lumOff val="80000"/>
                  </a:schemeClr>
                </a:solidFill>
                <a:effectLst>
                  <a:outerShdw blurRad="441325" dist="165100" dir="2700000" algn="tl" rotWithShape="0">
                    <a:srgbClr val="000000">
                      <a:alpha val="43000"/>
                    </a:srgbClr>
                  </a:outerShdw>
                </a:effectLst>
              </a:rPr>
              <a:t>Is the learning brain working?</a:t>
            </a:r>
          </a:p>
        </p:txBody>
      </p:sp>
    </p:spTree>
    <p:extLst>
      <p:ext uri="{BB962C8B-B14F-4D97-AF65-F5344CB8AC3E}">
        <p14:creationId xmlns:p14="http://schemas.microsoft.com/office/powerpoint/2010/main" val="30991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Valuing your product/service - Intellectual Property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91634" y="1027906"/>
            <a:ext cx="6606553" cy="5465763"/>
          </a:xfrm>
          <a:prstGeom prst="rect">
            <a:avLst/>
          </a:prstGeom>
        </p:spPr>
      </p:pic>
    </p:spTree>
    <p:extLst>
      <p:ext uri="{BB962C8B-B14F-4D97-AF65-F5344CB8AC3E}">
        <p14:creationId xmlns:p14="http://schemas.microsoft.com/office/powerpoint/2010/main" val="20826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3"/>
          <p:cNvSpPr txBox="1">
            <a:spLocks noChangeArrowheads="1"/>
          </p:cNvSpPr>
          <p:nvPr/>
        </p:nvSpPr>
        <p:spPr bwMode="auto">
          <a:xfrm>
            <a:off x="838199" y="1451846"/>
            <a:ext cx="9118601" cy="1219200"/>
          </a:xfrm>
          <a:prstGeom prst="rect">
            <a:avLst/>
          </a:prstGeom>
          <a:noFill/>
          <a:ln w="9525">
            <a:noFill/>
            <a:miter lim="800000"/>
            <a:headEnd/>
            <a:tailEnd/>
          </a:ln>
          <a:effectLst/>
        </p:spPr>
        <p:txBody>
          <a:bodyPr>
            <a:prstTxWarp prst="textNoShape">
              <a:avLst/>
            </a:prstTxWarp>
          </a:bodyPr>
          <a:lstStyle/>
          <a:p>
            <a:pPr marL="342900" indent="-342900">
              <a:spcBef>
                <a:spcPct val="50000"/>
              </a:spcBef>
              <a:buFontTx/>
              <a:buChar char="•"/>
              <a:defRPr/>
            </a:pPr>
            <a:r>
              <a:rPr lang="en-GB" sz="2800" dirty="0">
                <a:latin typeface="+mj-lt"/>
              </a:rPr>
              <a:t>Protecting how your work is used, for commercial, social or cultural purposes – from outset (leaving it later always equals problems). </a:t>
            </a:r>
          </a:p>
        </p:txBody>
      </p:sp>
      <p:sp>
        <p:nvSpPr>
          <p:cNvPr id="179204" name="Text Box 4"/>
          <p:cNvSpPr txBox="1">
            <a:spLocks noChangeArrowheads="1"/>
          </p:cNvSpPr>
          <p:nvPr/>
        </p:nvSpPr>
        <p:spPr bwMode="auto">
          <a:xfrm>
            <a:off x="838198" y="2948423"/>
            <a:ext cx="9118601" cy="838200"/>
          </a:xfrm>
          <a:prstGeom prst="rect">
            <a:avLst/>
          </a:prstGeom>
          <a:noFill/>
          <a:ln w="9525">
            <a:noFill/>
            <a:miter lim="800000"/>
            <a:headEnd/>
            <a:tailEnd/>
          </a:ln>
          <a:effectLst/>
        </p:spPr>
        <p:txBody>
          <a:bodyPr>
            <a:prstTxWarp prst="textNoShape">
              <a:avLst/>
            </a:prstTxWarp>
          </a:bodyPr>
          <a:lstStyle/>
          <a:p>
            <a:pPr marL="342900" indent="-342900">
              <a:spcBef>
                <a:spcPct val="50000"/>
              </a:spcBef>
              <a:buFontTx/>
              <a:buChar char="•"/>
              <a:defRPr/>
            </a:pPr>
            <a:r>
              <a:rPr lang="en-GB" sz="2800" dirty="0">
                <a:latin typeface="+mj-lt"/>
              </a:rPr>
              <a:t>Making your own decisions, based on an understanding of your rights – if you don’t know do your research. </a:t>
            </a:r>
          </a:p>
        </p:txBody>
      </p:sp>
      <p:sp>
        <p:nvSpPr>
          <p:cNvPr id="179205" name="Text Box 5"/>
          <p:cNvSpPr txBox="1">
            <a:spLocks noChangeArrowheads="1"/>
          </p:cNvSpPr>
          <p:nvPr/>
        </p:nvSpPr>
        <p:spPr bwMode="auto">
          <a:xfrm>
            <a:off x="838198" y="4102968"/>
            <a:ext cx="9982201" cy="914400"/>
          </a:xfrm>
          <a:prstGeom prst="rect">
            <a:avLst/>
          </a:prstGeom>
          <a:noFill/>
          <a:ln w="9525">
            <a:noFill/>
            <a:miter lim="800000"/>
            <a:headEnd/>
            <a:tailEnd/>
          </a:ln>
          <a:effectLst/>
        </p:spPr>
        <p:txBody>
          <a:bodyPr>
            <a:prstTxWarp prst="textNoShape">
              <a:avLst/>
            </a:prstTxWarp>
          </a:bodyPr>
          <a:lstStyle/>
          <a:p>
            <a:pPr marL="342900" indent="-342900">
              <a:spcBef>
                <a:spcPct val="50000"/>
              </a:spcBef>
              <a:buFontTx/>
              <a:buChar char="•"/>
              <a:defRPr/>
            </a:pPr>
            <a:r>
              <a:rPr lang="en-GB" sz="2800" dirty="0">
                <a:latin typeface="+mj-lt"/>
              </a:rPr>
              <a:t>Ensuring your don’t infringe other’s rights – more research</a:t>
            </a:r>
          </a:p>
        </p:txBody>
      </p:sp>
      <p:sp>
        <p:nvSpPr>
          <p:cNvPr id="28677" name="Text Box 6"/>
          <p:cNvSpPr txBox="1">
            <a:spLocks noChangeArrowheads="1"/>
          </p:cNvSpPr>
          <p:nvPr/>
        </p:nvSpPr>
        <p:spPr bwMode="auto">
          <a:xfrm>
            <a:off x="838200" y="422996"/>
            <a:ext cx="7010400" cy="707886"/>
          </a:xfrm>
          <a:prstGeom prst="rect">
            <a:avLst/>
          </a:prstGeom>
          <a:noFill/>
          <a:ln w="9525">
            <a:noFill/>
            <a:miter lim="800000"/>
            <a:headEnd/>
            <a:tailEnd/>
          </a:ln>
        </p:spPr>
        <p:txBody>
          <a:bodyPr>
            <a:prstTxWarp prst="textNoShape">
              <a:avLst/>
            </a:prstTxWarp>
            <a:spAutoFit/>
          </a:bodyPr>
          <a:lstStyle/>
          <a:p>
            <a:pPr>
              <a:spcBef>
                <a:spcPct val="50000"/>
              </a:spcBef>
            </a:pPr>
            <a:r>
              <a:rPr lang="en-GB" sz="4000" dirty="0">
                <a:solidFill>
                  <a:srgbClr val="0070C0"/>
                </a:solidFill>
              </a:rPr>
              <a:t>Protecting your creativity</a:t>
            </a:r>
          </a:p>
        </p:txBody>
      </p:sp>
      <p:sp>
        <p:nvSpPr>
          <p:cNvPr id="6" name="Text Box 5"/>
          <p:cNvSpPr txBox="1">
            <a:spLocks noChangeArrowheads="1"/>
          </p:cNvSpPr>
          <p:nvPr/>
        </p:nvSpPr>
        <p:spPr bwMode="auto">
          <a:xfrm>
            <a:off x="457200" y="5333713"/>
            <a:ext cx="7391400" cy="914400"/>
          </a:xfrm>
          <a:prstGeom prst="rect">
            <a:avLst/>
          </a:prstGeom>
          <a:noFill/>
          <a:ln w="9525">
            <a:noFill/>
            <a:miter lim="800000"/>
            <a:headEnd/>
            <a:tailEnd/>
          </a:ln>
          <a:effectLst/>
        </p:spPr>
        <p:txBody>
          <a:bodyPr>
            <a:prstTxWarp prst="textNoShape">
              <a:avLst/>
            </a:prstTxWarp>
          </a:bodyPr>
          <a:lstStyle/>
          <a:p>
            <a:pPr marL="342900" indent="-342900">
              <a:spcBef>
                <a:spcPct val="50000"/>
              </a:spcBef>
              <a:buFontTx/>
              <a:buChar char="•"/>
              <a:defRPr/>
            </a:pPr>
            <a:endParaRPr lang="en-GB" sz="3200" dirty="0">
              <a:latin typeface="+mj-lt"/>
            </a:endParaRPr>
          </a:p>
        </p:txBody>
      </p:sp>
    </p:spTree>
    <p:extLst>
      <p:ext uri="{BB962C8B-B14F-4D97-AF65-F5344CB8AC3E}">
        <p14:creationId xmlns:p14="http://schemas.microsoft.com/office/powerpoint/2010/main" val="76316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additive="base">
                                        <p:cTn id="7" dur="500" fill="hold"/>
                                        <p:tgtEl>
                                          <p:spTgt spid="179204"/>
                                        </p:tgtEl>
                                        <p:attrNameLst>
                                          <p:attrName>ppt_x</p:attrName>
                                        </p:attrNameLst>
                                      </p:cBhvr>
                                      <p:tavLst>
                                        <p:tav tm="0">
                                          <p:val>
                                            <p:strVal val="0-#ppt_w/2"/>
                                          </p:val>
                                        </p:tav>
                                        <p:tav tm="100000">
                                          <p:val>
                                            <p:strVal val="#ppt_x"/>
                                          </p:val>
                                        </p:tav>
                                      </p:tavLst>
                                    </p:anim>
                                    <p:anim calcmode="lin" valueType="num">
                                      <p:cBhvr additive="base">
                                        <p:cTn id="8" dur="500" fill="hold"/>
                                        <p:tgtEl>
                                          <p:spTgt spid="1792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0-#ppt_w/2"/>
                                          </p:val>
                                        </p:tav>
                                        <p:tav tm="100000">
                                          <p:val>
                                            <p:strVal val="#ppt_x"/>
                                          </p:val>
                                        </p:tav>
                                      </p:tavLst>
                                    </p:anim>
                                    <p:anim calcmode="lin" valueType="num">
                                      <p:cBhvr additive="base">
                                        <p:cTn id="14" dur="500" fill="hold"/>
                                        <p:tgtEl>
                                          <p:spTgt spid="179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utoUpdateAnimBg="0"/>
      <p:bldP spid="179205" grpId="0" autoUpdateAnimBg="0"/>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800100" y="508001"/>
            <a:ext cx="7315200" cy="1323439"/>
          </a:xfrm>
          <a:prstGeom prst="rect">
            <a:avLst/>
          </a:prstGeom>
          <a:noFill/>
          <a:ln w="9525">
            <a:noFill/>
            <a:miter lim="800000"/>
            <a:headEnd/>
            <a:tailEnd/>
          </a:ln>
        </p:spPr>
        <p:txBody>
          <a:bodyPr>
            <a:prstTxWarp prst="textNoShape">
              <a:avLst/>
            </a:prstTxWarp>
            <a:spAutoFit/>
          </a:bodyPr>
          <a:lstStyle/>
          <a:p>
            <a:pPr>
              <a:spcBef>
                <a:spcPct val="50000"/>
              </a:spcBef>
            </a:pPr>
            <a:r>
              <a:rPr lang="en-GB" sz="4000" dirty="0">
                <a:solidFill>
                  <a:srgbClr val="003366"/>
                </a:solidFill>
              </a:rPr>
              <a:t>A brief summary of IP assets: What could be my opportunities?</a:t>
            </a:r>
            <a:endParaRPr lang="en-GB" sz="4000" dirty="0"/>
          </a:p>
        </p:txBody>
      </p:sp>
      <p:sp>
        <p:nvSpPr>
          <p:cNvPr id="381955" name="Text Box 3"/>
          <p:cNvSpPr txBox="1">
            <a:spLocks noChangeArrowheads="1"/>
          </p:cNvSpPr>
          <p:nvPr/>
        </p:nvSpPr>
        <p:spPr bwMode="auto">
          <a:xfrm>
            <a:off x="2133600" y="4103688"/>
            <a:ext cx="2667000" cy="5847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sz="3200">
                <a:solidFill>
                  <a:srgbClr val="CC0000"/>
                </a:solidFill>
              </a:rPr>
              <a:t> Trademarks</a:t>
            </a:r>
            <a:endParaRPr lang="en-GB" sz="3200"/>
          </a:p>
        </p:txBody>
      </p:sp>
      <p:sp>
        <p:nvSpPr>
          <p:cNvPr id="381956" name="Text Box 4"/>
          <p:cNvSpPr txBox="1">
            <a:spLocks noChangeArrowheads="1"/>
          </p:cNvSpPr>
          <p:nvPr/>
        </p:nvSpPr>
        <p:spPr bwMode="auto">
          <a:xfrm>
            <a:off x="2133600" y="2870201"/>
            <a:ext cx="1905000" cy="5847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sz="3200">
                <a:solidFill>
                  <a:srgbClr val="CC0000"/>
                </a:solidFill>
              </a:rPr>
              <a:t> Patents</a:t>
            </a:r>
            <a:endParaRPr lang="en-GB" sz="3200"/>
          </a:p>
        </p:txBody>
      </p:sp>
      <p:sp>
        <p:nvSpPr>
          <p:cNvPr id="381957" name="Text Box 5"/>
          <p:cNvSpPr txBox="1">
            <a:spLocks noChangeArrowheads="1"/>
          </p:cNvSpPr>
          <p:nvPr/>
        </p:nvSpPr>
        <p:spPr bwMode="auto">
          <a:xfrm>
            <a:off x="2133600" y="4699001"/>
            <a:ext cx="4038600" cy="5847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sz="3200">
                <a:solidFill>
                  <a:srgbClr val="CC0000"/>
                </a:solidFill>
              </a:rPr>
              <a:t> Registered Designs</a:t>
            </a:r>
            <a:endParaRPr lang="en-GB" sz="3200"/>
          </a:p>
        </p:txBody>
      </p:sp>
      <p:sp>
        <p:nvSpPr>
          <p:cNvPr id="381958" name="Text Box 6"/>
          <p:cNvSpPr txBox="1">
            <a:spLocks noChangeArrowheads="1"/>
          </p:cNvSpPr>
          <p:nvPr/>
        </p:nvSpPr>
        <p:spPr bwMode="auto">
          <a:xfrm>
            <a:off x="4953000" y="4089401"/>
            <a:ext cx="4419600" cy="584775"/>
          </a:xfrm>
          <a:prstGeom prst="rect">
            <a:avLst/>
          </a:prstGeom>
          <a:noFill/>
          <a:ln w="9525">
            <a:noFill/>
            <a:miter lim="800000"/>
            <a:headEnd/>
            <a:tailEnd/>
          </a:ln>
        </p:spPr>
        <p:txBody>
          <a:bodyPr>
            <a:prstTxWarp prst="textNoShape">
              <a:avLst/>
            </a:prstTxWarp>
            <a:spAutoFit/>
          </a:bodyPr>
          <a:lstStyle/>
          <a:p>
            <a:pPr algn="r">
              <a:spcBef>
                <a:spcPct val="50000"/>
              </a:spcBef>
            </a:pPr>
            <a:r>
              <a:rPr lang="en-GB" sz="3200">
                <a:solidFill>
                  <a:srgbClr val="003366"/>
                </a:solidFill>
              </a:rPr>
              <a:t>...a distinguishing mark</a:t>
            </a:r>
            <a:endParaRPr lang="en-GB" sz="3200"/>
          </a:p>
        </p:txBody>
      </p:sp>
      <p:sp>
        <p:nvSpPr>
          <p:cNvPr id="381959" name="Text Box 7"/>
          <p:cNvSpPr txBox="1">
            <a:spLocks noChangeArrowheads="1"/>
          </p:cNvSpPr>
          <p:nvPr/>
        </p:nvSpPr>
        <p:spPr bwMode="auto">
          <a:xfrm>
            <a:off x="5638800" y="4699001"/>
            <a:ext cx="3810000" cy="584775"/>
          </a:xfrm>
          <a:prstGeom prst="rect">
            <a:avLst/>
          </a:prstGeom>
          <a:noFill/>
          <a:ln w="9525">
            <a:noFill/>
            <a:miter lim="800000"/>
            <a:headEnd/>
            <a:tailEnd/>
          </a:ln>
        </p:spPr>
        <p:txBody>
          <a:bodyPr>
            <a:prstTxWarp prst="textNoShape">
              <a:avLst/>
            </a:prstTxWarp>
            <a:spAutoFit/>
          </a:bodyPr>
          <a:lstStyle/>
          <a:p>
            <a:pPr algn="r">
              <a:spcBef>
                <a:spcPct val="50000"/>
              </a:spcBef>
            </a:pPr>
            <a:r>
              <a:rPr lang="en-GB" sz="3200">
                <a:solidFill>
                  <a:srgbClr val="003366"/>
                </a:solidFill>
              </a:rPr>
              <a:t>...protect appearance</a:t>
            </a:r>
            <a:endParaRPr lang="en-GB" sz="3200"/>
          </a:p>
        </p:txBody>
      </p:sp>
      <p:sp>
        <p:nvSpPr>
          <p:cNvPr id="381960" name="Text Box 8"/>
          <p:cNvSpPr txBox="1">
            <a:spLocks noChangeArrowheads="1"/>
          </p:cNvSpPr>
          <p:nvPr/>
        </p:nvSpPr>
        <p:spPr bwMode="auto">
          <a:xfrm>
            <a:off x="3886200" y="2870201"/>
            <a:ext cx="5410200" cy="584775"/>
          </a:xfrm>
          <a:prstGeom prst="rect">
            <a:avLst/>
          </a:prstGeom>
          <a:noFill/>
          <a:ln w="9525">
            <a:noFill/>
            <a:miter lim="800000"/>
            <a:headEnd/>
            <a:tailEnd/>
          </a:ln>
        </p:spPr>
        <p:txBody>
          <a:bodyPr>
            <a:prstTxWarp prst="textNoShape">
              <a:avLst/>
            </a:prstTxWarp>
            <a:spAutoFit/>
          </a:bodyPr>
          <a:lstStyle/>
          <a:p>
            <a:pPr algn="r">
              <a:spcBef>
                <a:spcPct val="50000"/>
              </a:spcBef>
            </a:pPr>
            <a:r>
              <a:rPr lang="en-GB" sz="3200">
                <a:solidFill>
                  <a:srgbClr val="003366"/>
                </a:solidFill>
              </a:rPr>
              <a:t>…protects invention</a:t>
            </a:r>
            <a:endParaRPr lang="en-GB" sz="3200"/>
          </a:p>
        </p:txBody>
      </p:sp>
      <p:sp>
        <p:nvSpPr>
          <p:cNvPr id="381961" name="Text Box 9"/>
          <p:cNvSpPr txBox="1">
            <a:spLocks noChangeArrowheads="1"/>
          </p:cNvSpPr>
          <p:nvPr/>
        </p:nvSpPr>
        <p:spPr bwMode="auto">
          <a:xfrm>
            <a:off x="2133600" y="3494088"/>
            <a:ext cx="2590800" cy="5847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sz="3200">
                <a:solidFill>
                  <a:srgbClr val="CC0000"/>
                </a:solidFill>
              </a:rPr>
              <a:t> Copyright</a:t>
            </a:r>
            <a:endParaRPr lang="en-GB" sz="3200"/>
          </a:p>
        </p:txBody>
      </p:sp>
      <p:sp>
        <p:nvSpPr>
          <p:cNvPr id="381962" name="Text Box 10"/>
          <p:cNvSpPr txBox="1">
            <a:spLocks noChangeArrowheads="1"/>
          </p:cNvSpPr>
          <p:nvPr/>
        </p:nvSpPr>
        <p:spPr bwMode="auto">
          <a:xfrm>
            <a:off x="3886200" y="3494088"/>
            <a:ext cx="5410200" cy="584775"/>
          </a:xfrm>
          <a:prstGeom prst="rect">
            <a:avLst/>
          </a:prstGeom>
          <a:noFill/>
          <a:ln w="9525">
            <a:noFill/>
            <a:miter lim="800000"/>
            <a:headEnd/>
            <a:tailEnd/>
          </a:ln>
        </p:spPr>
        <p:txBody>
          <a:bodyPr>
            <a:prstTxWarp prst="textNoShape">
              <a:avLst/>
            </a:prstTxWarp>
            <a:spAutoFit/>
          </a:bodyPr>
          <a:lstStyle/>
          <a:p>
            <a:pPr algn="r">
              <a:spcBef>
                <a:spcPct val="50000"/>
              </a:spcBef>
            </a:pPr>
            <a:r>
              <a:rPr lang="en-GB" sz="3200">
                <a:solidFill>
                  <a:srgbClr val="003366"/>
                </a:solidFill>
              </a:rPr>
              <a:t>…protects the author</a:t>
            </a:r>
            <a:endParaRPr lang="en-GB" sz="3200"/>
          </a:p>
        </p:txBody>
      </p:sp>
    </p:spTree>
    <p:extLst>
      <p:ext uri="{BB962C8B-B14F-4D97-AF65-F5344CB8AC3E}">
        <p14:creationId xmlns:p14="http://schemas.microsoft.com/office/powerpoint/2010/main" val="165200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81956"/>
                                        </p:tgtEl>
                                        <p:attrNameLst>
                                          <p:attrName>style.visibility</p:attrName>
                                        </p:attrNameLst>
                                      </p:cBhvr>
                                      <p:to>
                                        <p:strVal val="visible"/>
                                      </p:to>
                                    </p:set>
                                    <p:animEffect transition="in" filter="slide(fromLeft)">
                                      <p:cBhvr>
                                        <p:cTn id="7" dur="500"/>
                                        <p:tgtEl>
                                          <p:spTgt spid="3819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81960"/>
                                        </p:tgtEl>
                                        <p:attrNameLst>
                                          <p:attrName>style.visibility</p:attrName>
                                        </p:attrNameLst>
                                      </p:cBhvr>
                                      <p:to>
                                        <p:strVal val="visible"/>
                                      </p:to>
                                    </p:set>
                                    <p:anim calcmode="lin" valueType="num">
                                      <p:cBhvr additive="base">
                                        <p:cTn id="12" dur="500" fill="hold"/>
                                        <p:tgtEl>
                                          <p:spTgt spid="381960"/>
                                        </p:tgtEl>
                                        <p:attrNameLst>
                                          <p:attrName>ppt_x</p:attrName>
                                        </p:attrNameLst>
                                      </p:cBhvr>
                                      <p:tavLst>
                                        <p:tav tm="0">
                                          <p:val>
                                            <p:strVal val="1+#ppt_w/2"/>
                                          </p:val>
                                        </p:tav>
                                        <p:tav tm="100000">
                                          <p:val>
                                            <p:strVal val="#ppt_x"/>
                                          </p:val>
                                        </p:tav>
                                      </p:tavLst>
                                    </p:anim>
                                    <p:anim calcmode="lin" valueType="num">
                                      <p:cBhvr additive="base">
                                        <p:cTn id="13" dur="500" fill="hold"/>
                                        <p:tgtEl>
                                          <p:spTgt spid="38196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381961"/>
                                        </p:tgtEl>
                                        <p:attrNameLst>
                                          <p:attrName>style.visibility</p:attrName>
                                        </p:attrNameLst>
                                      </p:cBhvr>
                                      <p:to>
                                        <p:strVal val="visible"/>
                                      </p:to>
                                    </p:set>
                                    <p:animEffect transition="in" filter="slide(fromLeft)">
                                      <p:cBhvr>
                                        <p:cTn id="18" dur="500"/>
                                        <p:tgtEl>
                                          <p:spTgt spid="38196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81962"/>
                                        </p:tgtEl>
                                        <p:attrNameLst>
                                          <p:attrName>style.visibility</p:attrName>
                                        </p:attrNameLst>
                                      </p:cBhvr>
                                      <p:to>
                                        <p:strVal val="visible"/>
                                      </p:to>
                                    </p:set>
                                    <p:anim calcmode="lin" valueType="num">
                                      <p:cBhvr additive="base">
                                        <p:cTn id="23" dur="500" fill="hold"/>
                                        <p:tgtEl>
                                          <p:spTgt spid="381962"/>
                                        </p:tgtEl>
                                        <p:attrNameLst>
                                          <p:attrName>ppt_x</p:attrName>
                                        </p:attrNameLst>
                                      </p:cBhvr>
                                      <p:tavLst>
                                        <p:tav tm="0">
                                          <p:val>
                                            <p:strVal val="1+#ppt_w/2"/>
                                          </p:val>
                                        </p:tav>
                                        <p:tav tm="100000">
                                          <p:val>
                                            <p:strVal val="#ppt_x"/>
                                          </p:val>
                                        </p:tav>
                                      </p:tavLst>
                                    </p:anim>
                                    <p:anim calcmode="lin" valueType="num">
                                      <p:cBhvr additive="base">
                                        <p:cTn id="24" dur="500" fill="hold"/>
                                        <p:tgtEl>
                                          <p:spTgt spid="38196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381955"/>
                                        </p:tgtEl>
                                        <p:attrNameLst>
                                          <p:attrName>style.visibility</p:attrName>
                                        </p:attrNameLst>
                                      </p:cBhvr>
                                      <p:to>
                                        <p:strVal val="visible"/>
                                      </p:to>
                                    </p:set>
                                    <p:animEffect transition="in" filter="slide(fromLeft)">
                                      <p:cBhvr>
                                        <p:cTn id="29" dur="500"/>
                                        <p:tgtEl>
                                          <p:spTgt spid="38195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81958"/>
                                        </p:tgtEl>
                                        <p:attrNameLst>
                                          <p:attrName>style.visibility</p:attrName>
                                        </p:attrNameLst>
                                      </p:cBhvr>
                                      <p:to>
                                        <p:strVal val="visible"/>
                                      </p:to>
                                    </p:set>
                                    <p:anim calcmode="lin" valueType="num">
                                      <p:cBhvr additive="base">
                                        <p:cTn id="34" dur="500" fill="hold"/>
                                        <p:tgtEl>
                                          <p:spTgt spid="381958"/>
                                        </p:tgtEl>
                                        <p:attrNameLst>
                                          <p:attrName>ppt_x</p:attrName>
                                        </p:attrNameLst>
                                      </p:cBhvr>
                                      <p:tavLst>
                                        <p:tav tm="0">
                                          <p:val>
                                            <p:strVal val="1+#ppt_w/2"/>
                                          </p:val>
                                        </p:tav>
                                        <p:tav tm="100000">
                                          <p:val>
                                            <p:strVal val="#ppt_x"/>
                                          </p:val>
                                        </p:tav>
                                      </p:tavLst>
                                    </p:anim>
                                    <p:anim calcmode="lin" valueType="num">
                                      <p:cBhvr additive="base">
                                        <p:cTn id="35" dur="500" fill="hold"/>
                                        <p:tgtEl>
                                          <p:spTgt spid="38195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381957"/>
                                        </p:tgtEl>
                                        <p:attrNameLst>
                                          <p:attrName>style.visibility</p:attrName>
                                        </p:attrNameLst>
                                      </p:cBhvr>
                                      <p:to>
                                        <p:strVal val="visible"/>
                                      </p:to>
                                    </p:set>
                                    <p:animEffect transition="in" filter="slide(fromLeft)">
                                      <p:cBhvr>
                                        <p:cTn id="40" dur="500"/>
                                        <p:tgtEl>
                                          <p:spTgt spid="38195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381959"/>
                                        </p:tgtEl>
                                        <p:attrNameLst>
                                          <p:attrName>style.visibility</p:attrName>
                                        </p:attrNameLst>
                                      </p:cBhvr>
                                      <p:to>
                                        <p:strVal val="visible"/>
                                      </p:to>
                                    </p:set>
                                    <p:anim calcmode="lin" valueType="num">
                                      <p:cBhvr additive="base">
                                        <p:cTn id="45" dur="500" fill="hold"/>
                                        <p:tgtEl>
                                          <p:spTgt spid="381959"/>
                                        </p:tgtEl>
                                        <p:attrNameLst>
                                          <p:attrName>ppt_x</p:attrName>
                                        </p:attrNameLst>
                                      </p:cBhvr>
                                      <p:tavLst>
                                        <p:tav tm="0">
                                          <p:val>
                                            <p:strVal val="1+#ppt_w/2"/>
                                          </p:val>
                                        </p:tav>
                                        <p:tav tm="100000">
                                          <p:val>
                                            <p:strVal val="#ppt_x"/>
                                          </p:val>
                                        </p:tav>
                                      </p:tavLst>
                                    </p:anim>
                                    <p:anim calcmode="lin" valueType="num">
                                      <p:cBhvr additive="base">
                                        <p:cTn id="46" dur="500" fill="hold"/>
                                        <p:tgtEl>
                                          <p:spTgt spid="3819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autoUpdateAnimBg="0"/>
      <p:bldP spid="381956" grpId="0" autoUpdateAnimBg="0"/>
      <p:bldP spid="381957" grpId="0" autoUpdateAnimBg="0"/>
      <p:bldP spid="381958" grpId="0" autoUpdateAnimBg="0"/>
      <p:bldP spid="381959" grpId="0" autoUpdateAnimBg="0"/>
      <p:bldP spid="381960" grpId="0" autoUpdateAnimBg="0"/>
      <p:bldP spid="381961" grpId="0" autoUpdateAnimBg="0"/>
      <p:bldP spid="38196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331" y="6264171"/>
            <a:ext cx="6192688" cy="369332"/>
          </a:xfrm>
          <a:prstGeom prst="rect">
            <a:avLst/>
          </a:prstGeom>
        </p:spPr>
        <p:txBody>
          <a:bodyPr wrap="square">
            <a:spAutoFit/>
          </a:bodyPr>
          <a:lstStyle/>
          <a:p>
            <a:r>
              <a:rPr lang="en-US" u="sng" dirty="0">
                <a:hlinkClick r:id="rId3"/>
              </a:rPr>
              <a:t>https://www.youtube.com/watch?v=v59aqvLPPp4</a:t>
            </a:r>
            <a:r>
              <a:rPr lang="en-US" u="sng" dirty="0"/>
              <a:t> </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57" y="2319234"/>
            <a:ext cx="6076827" cy="3756437"/>
          </a:xfrm>
          <a:prstGeom prst="rect">
            <a:avLst/>
          </a:prstGeom>
        </p:spPr>
      </p:pic>
      <p:sp>
        <p:nvSpPr>
          <p:cNvPr id="4" name="TextBox 3"/>
          <p:cNvSpPr txBox="1"/>
          <p:nvPr/>
        </p:nvSpPr>
        <p:spPr>
          <a:xfrm>
            <a:off x="885357" y="1672903"/>
            <a:ext cx="6162636" cy="646331"/>
          </a:xfrm>
          <a:prstGeom prst="rect">
            <a:avLst/>
          </a:prstGeom>
          <a:noFill/>
        </p:spPr>
        <p:txBody>
          <a:bodyPr wrap="square" rtlCol="0">
            <a:spAutoFit/>
          </a:bodyPr>
          <a:lstStyle/>
          <a:p>
            <a:r>
              <a:rPr lang="en-US" dirty="0" err="1">
                <a:solidFill>
                  <a:srgbClr val="FF0000"/>
                </a:solidFill>
              </a:rPr>
              <a:t>Dafydd</a:t>
            </a:r>
            <a:r>
              <a:rPr lang="en-US" dirty="0">
                <a:solidFill>
                  <a:srgbClr val="FF0000"/>
                </a:solidFill>
              </a:rPr>
              <a:t> Williams </a:t>
            </a:r>
            <a:r>
              <a:rPr lang="mr-IN" dirty="0">
                <a:solidFill>
                  <a:srgbClr val="FF0000"/>
                </a:solidFill>
              </a:rPr>
              <a:t>–</a:t>
            </a:r>
            <a:r>
              <a:rPr lang="en-US" dirty="0">
                <a:solidFill>
                  <a:srgbClr val="FF0000"/>
                </a:solidFill>
              </a:rPr>
              <a:t> moral rights</a:t>
            </a:r>
          </a:p>
          <a:p>
            <a:endParaRPr lang="en-US" dirty="0"/>
          </a:p>
        </p:txBody>
      </p:sp>
      <p:sp>
        <p:nvSpPr>
          <p:cNvPr id="5" name="TextBox 4"/>
          <p:cNvSpPr txBox="1"/>
          <p:nvPr/>
        </p:nvSpPr>
        <p:spPr>
          <a:xfrm>
            <a:off x="561699" y="523069"/>
            <a:ext cx="8130752" cy="707886"/>
          </a:xfrm>
          <a:prstGeom prst="rect">
            <a:avLst/>
          </a:prstGeom>
          <a:noFill/>
        </p:spPr>
        <p:txBody>
          <a:bodyPr wrap="none" rtlCol="0">
            <a:spAutoFit/>
          </a:bodyPr>
          <a:lstStyle/>
          <a:p>
            <a:r>
              <a:rPr lang="en-US" sz="4000" dirty="0">
                <a:solidFill>
                  <a:srgbClr val="0070C0"/>
                </a:solidFill>
              </a:rPr>
              <a:t>First port of call - Resources at UKIPO  </a:t>
            </a:r>
          </a:p>
        </p:txBody>
      </p:sp>
      <p:pic>
        <p:nvPicPr>
          <p:cNvPr id="7" name="Picture 6">
            <a:extLst>
              <a:ext uri="{FF2B5EF4-FFF2-40B4-BE49-F238E27FC236}">
                <a16:creationId xmlns:a16="http://schemas.microsoft.com/office/drawing/2014/main" id="{DEF904C8-CAAA-C544-9EA1-925775775344}"/>
              </a:ext>
            </a:extLst>
          </p:cNvPr>
          <p:cNvPicPr>
            <a:picLocks noChangeAspect="1"/>
          </p:cNvPicPr>
          <p:nvPr/>
        </p:nvPicPr>
        <p:blipFill>
          <a:blip r:embed="rId5"/>
          <a:stretch>
            <a:fillRect/>
          </a:stretch>
        </p:blipFill>
        <p:spPr>
          <a:xfrm>
            <a:off x="9588500" y="494355"/>
            <a:ext cx="1549400" cy="1473200"/>
          </a:xfrm>
          <a:prstGeom prst="rect">
            <a:avLst/>
          </a:prstGeom>
        </p:spPr>
      </p:pic>
      <p:pic>
        <p:nvPicPr>
          <p:cNvPr id="9" name="Picture 8">
            <a:extLst>
              <a:ext uri="{FF2B5EF4-FFF2-40B4-BE49-F238E27FC236}">
                <a16:creationId xmlns:a16="http://schemas.microsoft.com/office/drawing/2014/main" id="{DAE099AF-0138-E840-9A25-321330415FE5}"/>
              </a:ext>
            </a:extLst>
          </p:cNvPr>
          <p:cNvPicPr>
            <a:picLocks noChangeAspect="1"/>
          </p:cNvPicPr>
          <p:nvPr/>
        </p:nvPicPr>
        <p:blipFill>
          <a:blip r:embed="rId6"/>
          <a:stretch>
            <a:fillRect/>
          </a:stretch>
        </p:blipFill>
        <p:spPr>
          <a:xfrm>
            <a:off x="7047993" y="2381789"/>
            <a:ext cx="4368800" cy="2631807"/>
          </a:xfrm>
          <a:prstGeom prst="rect">
            <a:avLst/>
          </a:prstGeom>
        </p:spPr>
      </p:pic>
      <p:sp>
        <p:nvSpPr>
          <p:cNvPr id="10" name="TextBox 9">
            <a:extLst>
              <a:ext uri="{FF2B5EF4-FFF2-40B4-BE49-F238E27FC236}">
                <a16:creationId xmlns:a16="http://schemas.microsoft.com/office/drawing/2014/main" id="{7F8D564F-29AE-C440-B503-56C84FC718E6}"/>
              </a:ext>
            </a:extLst>
          </p:cNvPr>
          <p:cNvSpPr txBox="1"/>
          <p:nvPr/>
        </p:nvSpPr>
        <p:spPr>
          <a:xfrm>
            <a:off x="7063019" y="5283200"/>
            <a:ext cx="4544781" cy="646331"/>
          </a:xfrm>
          <a:prstGeom prst="rect">
            <a:avLst/>
          </a:prstGeom>
          <a:noFill/>
        </p:spPr>
        <p:txBody>
          <a:bodyPr wrap="square" rtlCol="0">
            <a:spAutoFit/>
          </a:bodyPr>
          <a:lstStyle/>
          <a:p>
            <a:r>
              <a:rPr lang="en-US" dirty="0">
                <a:hlinkClick r:id="rId7"/>
              </a:rPr>
              <a:t>https://www.gov.uk/government/organisations/intellectual-property-office</a:t>
            </a:r>
            <a:r>
              <a:rPr lang="en-US" dirty="0"/>
              <a:t> </a:t>
            </a:r>
          </a:p>
        </p:txBody>
      </p:sp>
    </p:spTree>
    <p:extLst>
      <p:ext uri="{BB962C8B-B14F-4D97-AF65-F5344CB8AC3E}">
        <p14:creationId xmlns:p14="http://schemas.microsoft.com/office/powerpoint/2010/main" val="19878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471E8F-6EEA-1744-93BE-0D3666496E15}"/>
              </a:ext>
            </a:extLst>
          </p:cNvPr>
          <p:cNvPicPr>
            <a:picLocks noChangeAspect="1"/>
          </p:cNvPicPr>
          <p:nvPr/>
        </p:nvPicPr>
        <p:blipFill>
          <a:blip r:embed="rId2">
            <a:extLst>
              <a:ext uri="{BEBA8EAE-BF5A-486C-A8C5-ECC9F3942E4B}">
                <a14:imgProps xmlns:a14="http://schemas.microsoft.com/office/drawing/2010/main">
                  <a14:imgLayer>
                    <a14:imgEffect>
                      <a14:artisticPhotocopy/>
                    </a14:imgEffect>
                  </a14:imgLayer>
                </a14:imgProps>
              </a:ext>
            </a:extLst>
          </a:blip>
          <a:stretch>
            <a:fillRect/>
          </a:stretch>
        </p:blipFill>
        <p:spPr>
          <a:xfrm rot="4256127">
            <a:off x="1770160" y="-1812111"/>
            <a:ext cx="7698962" cy="11599188"/>
          </a:xfrm>
          <a:prstGeom prst="rect">
            <a:avLst/>
          </a:prstGeom>
        </p:spPr>
      </p:pic>
      <p:sp>
        <p:nvSpPr>
          <p:cNvPr id="3" name="TextBox 2"/>
          <p:cNvSpPr txBox="1"/>
          <p:nvPr/>
        </p:nvSpPr>
        <p:spPr>
          <a:xfrm>
            <a:off x="9633527" y="5985164"/>
            <a:ext cx="184731" cy="646331"/>
          </a:xfrm>
          <a:prstGeom prst="rect">
            <a:avLst/>
          </a:prstGeom>
          <a:noFill/>
        </p:spPr>
        <p:txBody>
          <a:bodyPr wrap="none" rtlCol="0">
            <a:spAutoFit/>
          </a:bodyPr>
          <a:lstStyle/>
          <a:p>
            <a:br>
              <a:rPr lang="en-US" dirty="0"/>
            </a:br>
            <a:endParaRPr lang="en-US" dirty="0"/>
          </a:p>
        </p:txBody>
      </p:sp>
      <p:sp>
        <p:nvSpPr>
          <p:cNvPr id="5" name="TextBox 4"/>
          <p:cNvSpPr txBox="1"/>
          <p:nvPr/>
        </p:nvSpPr>
        <p:spPr>
          <a:xfrm>
            <a:off x="9469670" y="294106"/>
            <a:ext cx="2227982" cy="923330"/>
          </a:xfrm>
          <a:prstGeom prst="rect">
            <a:avLst/>
          </a:prstGeom>
          <a:noFill/>
        </p:spPr>
        <p:txBody>
          <a:bodyPr wrap="none" rtlCol="0">
            <a:spAutoFit/>
          </a:bodyPr>
          <a:lstStyle/>
          <a:p>
            <a:r>
              <a:rPr lang="en-US" dirty="0"/>
              <a:t> Developed from: </a:t>
            </a:r>
          </a:p>
          <a:p>
            <a:r>
              <a:rPr lang="en-US" dirty="0"/>
              <a:t>© R </a:t>
            </a:r>
            <a:r>
              <a:rPr lang="en-US" dirty="0" err="1"/>
              <a:t>Soetendorp</a:t>
            </a:r>
            <a:r>
              <a:rPr lang="en-US" dirty="0"/>
              <a:t> 2018</a:t>
            </a:r>
          </a:p>
          <a:p>
            <a:endParaRPr lang="en-US" dirty="0"/>
          </a:p>
        </p:txBody>
      </p:sp>
      <p:sp>
        <p:nvSpPr>
          <p:cNvPr id="7" name="TextBox 6">
            <a:extLst>
              <a:ext uri="{FF2B5EF4-FFF2-40B4-BE49-F238E27FC236}">
                <a16:creationId xmlns:a16="http://schemas.microsoft.com/office/drawing/2014/main" id="{21281A2D-15AF-5047-B582-B5E848FCD992}"/>
              </a:ext>
            </a:extLst>
          </p:cNvPr>
          <p:cNvSpPr txBox="1"/>
          <p:nvPr/>
        </p:nvSpPr>
        <p:spPr>
          <a:xfrm>
            <a:off x="2767879" y="2595076"/>
            <a:ext cx="1701800" cy="1384995"/>
          </a:xfrm>
          <a:prstGeom prst="rect">
            <a:avLst/>
          </a:prstGeom>
          <a:noFill/>
        </p:spPr>
        <p:txBody>
          <a:bodyPr wrap="square" rtlCol="0">
            <a:spAutoFit/>
          </a:bodyPr>
          <a:lstStyle/>
          <a:p>
            <a:r>
              <a:rPr lang="en-US" sz="2800" dirty="0"/>
              <a:t>What IP could be involved?</a:t>
            </a:r>
          </a:p>
        </p:txBody>
      </p:sp>
      <p:sp>
        <p:nvSpPr>
          <p:cNvPr id="9" name="TextBox 8">
            <a:extLst>
              <a:ext uri="{FF2B5EF4-FFF2-40B4-BE49-F238E27FC236}">
                <a16:creationId xmlns:a16="http://schemas.microsoft.com/office/drawing/2014/main" id="{AF0244C0-9427-5844-B73E-07F1A7AF53E8}"/>
              </a:ext>
            </a:extLst>
          </p:cNvPr>
          <p:cNvSpPr txBox="1"/>
          <p:nvPr/>
        </p:nvSpPr>
        <p:spPr>
          <a:xfrm>
            <a:off x="3618779" y="5305377"/>
            <a:ext cx="3010621" cy="954107"/>
          </a:xfrm>
          <a:prstGeom prst="rect">
            <a:avLst/>
          </a:prstGeom>
          <a:noFill/>
        </p:spPr>
        <p:txBody>
          <a:bodyPr wrap="square" rtlCol="0">
            <a:spAutoFit/>
          </a:bodyPr>
          <a:lstStyle/>
          <a:p>
            <a:r>
              <a:rPr lang="en-US" sz="2800" dirty="0"/>
              <a:t>What ‘quasi’ IP could be involved?</a:t>
            </a:r>
          </a:p>
        </p:txBody>
      </p:sp>
      <p:sp>
        <p:nvSpPr>
          <p:cNvPr id="10" name="TextBox 9">
            <a:extLst>
              <a:ext uri="{FF2B5EF4-FFF2-40B4-BE49-F238E27FC236}">
                <a16:creationId xmlns:a16="http://schemas.microsoft.com/office/drawing/2014/main" id="{7917B61D-350A-EE4E-8426-C483905F1AEC}"/>
              </a:ext>
            </a:extLst>
          </p:cNvPr>
          <p:cNvSpPr txBox="1"/>
          <p:nvPr/>
        </p:nvSpPr>
        <p:spPr>
          <a:xfrm>
            <a:off x="5235491" y="1090590"/>
            <a:ext cx="3251200" cy="954107"/>
          </a:xfrm>
          <a:prstGeom prst="rect">
            <a:avLst/>
          </a:prstGeom>
          <a:noFill/>
        </p:spPr>
        <p:txBody>
          <a:bodyPr wrap="square" rtlCol="0">
            <a:spAutoFit/>
          </a:bodyPr>
          <a:lstStyle/>
          <a:p>
            <a:r>
              <a:rPr lang="en-US" sz="2800" dirty="0"/>
              <a:t>Who will be working with the IP?</a:t>
            </a:r>
          </a:p>
        </p:txBody>
      </p:sp>
      <p:sp>
        <p:nvSpPr>
          <p:cNvPr id="11" name="TextBox 10">
            <a:extLst>
              <a:ext uri="{FF2B5EF4-FFF2-40B4-BE49-F238E27FC236}">
                <a16:creationId xmlns:a16="http://schemas.microsoft.com/office/drawing/2014/main" id="{0DC4F812-4798-6B42-8E59-938E85517418}"/>
              </a:ext>
            </a:extLst>
          </p:cNvPr>
          <p:cNvSpPr txBox="1"/>
          <p:nvPr/>
        </p:nvSpPr>
        <p:spPr>
          <a:xfrm>
            <a:off x="7056477" y="5031057"/>
            <a:ext cx="2413194" cy="1384995"/>
          </a:xfrm>
          <a:prstGeom prst="rect">
            <a:avLst/>
          </a:prstGeom>
          <a:noFill/>
        </p:spPr>
        <p:txBody>
          <a:bodyPr wrap="square" rtlCol="0">
            <a:spAutoFit/>
          </a:bodyPr>
          <a:lstStyle/>
          <a:p>
            <a:r>
              <a:rPr lang="en-US" sz="2800" dirty="0"/>
              <a:t>Who wants / owns what with the IP?</a:t>
            </a:r>
          </a:p>
        </p:txBody>
      </p:sp>
      <p:sp>
        <p:nvSpPr>
          <p:cNvPr id="12" name="TextBox 11">
            <a:extLst>
              <a:ext uri="{FF2B5EF4-FFF2-40B4-BE49-F238E27FC236}">
                <a16:creationId xmlns:a16="http://schemas.microsoft.com/office/drawing/2014/main" id="{840296AB-AF25-6949-95A0-2F1FED5DC11A}"/>
              </a:ext>
            </a:extLst>
          </p:cNvPr>
          <p:cNvSpPr txBox="1"/>
          <p:nvPr/>
        </p:nvSpPr>
        <p:spPr>
          <a:xfrm>
            <a:off x="9633527" y="2856686"/>
            <a:ext cx="2354454" cy="2246769"/>
          </a:xfrm>
          <a:prstGeom prst="rect">
            <a:avLst/>
          </a:prstGeom>
          <a:noFill/>
        </p:spPr>
        <p:txBody>
          <a:bodyPr wrap="square" rtlCol="0">
            <a:spAutoFit/>
          </a:bodyPr>
          <a:lstStyle/>
          <a:p>
            <a:r>
              <a:rPr lang="en-US" sz="2800" dirty="0"/>
              <a:t>What decisions you make up front determines what happens</a:t>
            </a:r>
          </a:p>
        </p:txBody>
      </p:sp>
      <p:sp>
        <p:nvSpPr>
          <p:cNvPr id="13" name="Title 1">
            <a:extLst>
              <a:ext uri="{FF2B5EF4-FFF2-40B4-BE49-F238E27FC236}">
                <a16:creationId xmlns:a16="http://schemas.microsoft.com/office/drawing/2014/main" id="{03B87BB8-AD69-B147-AFA2-0C97B58C2867}"/>
              </a:ext>
            </a:extLst>
          </p:cNvPr>
          <p:cNvSpPr txBox="1">
            <a:spLocks/>
          </p:cNvSpPr>
          <p:nvPr/>
        </p:nvSpPr>
        <p:spPr>
          <a:xfrm>
            <a:off x="598521" y="507930"/>
            <a:ext cx="4992570" cy="141901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4F81BD"/>
                </a:solidFill>
              </a:rPr>
              <a:t>Thinking about thinking:</a:t>
            </a:r>
            <a:br>
              <a:rPr lang="en-US" sz="3200" dirty="0">
                <a:solidFill>
                  <a:srgbClr val="4F81BD"/>
                </a:solidFill>
              </a:rPr>
            </a:br>
            <a:r>
              <a:rPr lang="en-US" sz="3200" dirty="0">
                <a:solidFill>
                  <a:srgbClr val="4F81BD"/>
                </a:solidFill>
              </a:rPr>
              <a:t>The slippery questions</a:t>
            </a:r>
          </a:p>
        </p:txBody>
      </p:sp>
      <p:sp>
        <p:nvSpPr>
          <p:cNvPr id="15" name="TextBox 14">
            <a:extLst>
              <a:ext uri="{FF2B5EF4-FFF2-40B4-BE49-F238E27FC236}">
                <a16:creationId xmlns:a16="http://schemas.microsoft.com/office/drawing/2014/main" id="{C9EADF50-A6CF-194B-984B-DC9ECE498121}"/>
              </a:ext>
            </a:extLst>
          </p:cNvPr>
          <p:cNvSpPr txBox="1"/>
          <p:nvPr/>
        </p:nvSpPr>
        <p:spPr>
          <a:xfrm>
            <a:off x="227634" y="5520820"/>
            <a:ext cx="1701800" cy="523220"/>
          </a:xfrm>
          <a:prstGeom prst="rect">
            <a:avLst/>
          </a:prstGeom>
          <a:noFill/>
        </p:spPr>
        <p:txBody>
          <a:bodyPr wrap="square" rtlCol="0">
            <a:spAutoFit/>
          </a:bodyPr>
          <a:lstStyle/>
          <a:p>
            <a:r>
              <a:rPr lang="en-US" sz="2800" dirty="0"/>
              <a:t>First idea</a:t>
            </a:r>
          </a:p>
        </p:txBody>
      </p:sp>
    </p:spTree>
    <p:extLst>
      <p:ext uri="{BB962C8B-B14F-4D97-AF65-F5344CB8AC3E}">
        <p14:creationId xmlns:p14="http://schemas.microsoft.com/office/powerpoint/2010/main" val="14146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3217E9-3DB9-C341-AD62-ED04C1CCB561}"/>
              </a:ext>
            </a:extLst>
          </p:cNvPr>
          <p:cNvPicPr>
            <a:picLocks noChangeAspect="1"/>
          </p:cNvPicPr>
          <p:nvPr/>
        </p:nvPicPr>
        <p:blipFill>
          <a:blip r:embed="rId2"/>
          <a:stretch>
            <a:fillRect/>
          </a:stretch>
        </p:blipFill>
        <p:spPr>
          <a:xfrm rot="694606">
            <a:off x="512616" y="232184"/>
            <a:ext cx="889000" cy="914400"/>
          </a:xfrm>
          <a:prstGeom prst="rect">
            <a:avLst/>
          </a:prstGeom>
        </p:spPr>
      </p:pic>
      <p:pic>
        <p:nvPicPr>
          <p:cNvPr id="15" name="Picture 14">
            <a:extLst>
              <a:ext uri="{FF2B5EF4-FFF2-40B4-BE49-F238E27FC236}">
                <a16:creationId xmlns:a16="http://schemas.microsoft.com/office/drawing/2014/main" id="{45CAB92A-BC05-2644-BA7D-666F4EEB3B3C}"/>
              </a:ext>
            </a:extLst>
          </p:cNvPr>
          <p:cNvPicPr>
            <a:picLocks noChangeAspect="1"/>
          </p:cNvPicPr>
          <p:nvPr/>
        </p:nvPicPr>
        <p:blipFill>
          <a:blip r:embed="rId3"/>
          <a:stretch>
            <a:fillRect/>
          </a:stretch>
        </p:blipFill>
        <p:spPr>
          <a:xfrm>
            <a:off x="3025505" y="685320"/>
            <a:ext cx="5676900" cy="3060700"/>
          </a:xfrm>
          <a:prstGeom prst="rect">
            <a:avLst/>
          </a:prstGeom>
        </p:spPr>
      </p:pic>
      <p:pic>
        <p:nvPicPr>
          <p:cNvPr id="5" name="Picture 4">
            <a:extLst>
              <a:ext uri="{FF2B5EF4-FFF2-40B4-BE49-F238E27FC236}">
                <a16:creationId xmlns:a16="http://schemas.microsoft.com/office/drawing/2014/main" id="{A713C380-07F7-1646-8EE4-07993A286BFD}"/>
              </a:ext>
            </a:extLst>
          </p:cNvPr>
          <p:cNvPicPr>
            <a:picLocks noChangeAspect="1"/>
          </p:cNvPicPr>
          <p:nvPr/>
        </p:nvPicPr>
        <p:blipFill>
          <a:blip r:embed="rId4"/>
          <a:stretch>
            <a:fillRect/>
          </a:stretch>
        </p:blipFill>
        <p:spPr>
          <a:xfrm rot="20448644">
            <a:off x="608525" y="993563"/>
            <a:ext cx="1444815" cy="1083611"/>
          </a:xfrm>
          <a:prstGeom prst="rect">
            <a:avLst/>
          </a:prstGeom>
        </p:spPr>
      </p:pic>
      <p:pic>
        <p:nvPicPr>
          <p:cNvPr id="9" name="Picture 8">
            <a:extLst>
              <a:ext uri="{FF2B5EF4-FFF2-40B4-BE49-F238E27FC236}">
                <a16:creationId xmlns:a16="http://schemas.microsoft.com/office/drawing/2014/main" id="{0870948D-F97D-9C48-A18E-58609F03D26B}"/>
              </a:ext>
            </a:extLst>
          </p:cNvPr>
          <p:cNvPicPr>
            <a:picLocks noChangeAspect="1"/>
          </p:cNvPicPr>
          <p:nvPr/>
        </p:nvPicPr>
        <p:blipFill>
          <a:blip r:embed="rId5"/>
          <a:stretch>
            <a:fillRect/>
          </a:stretch>
        </p:blipFill>
        <p:spPr>
          <a:xfrm rot="1007626">
            <a:off x="843231" y="1888954"/>
            <a:ext cx="1733152" cy="1070476"/>
          </a:xfrm>
          <a:prstGeom prst="rect">
            <a:avLst/>
          </a:prstGeom>
        </p:spPr>
      </p:pic>
      <p:pic>
        <p:nvPicPr>
          <p:cNvPr id="11" name="Picture 10">
            <a:extLst>
              <a:ext uri="{FF2B5EF4-FFF2-40B4-BE49-F238E27FC236}">
                <a16:creationId xmlns:a16="http://schemas.microsoft.com/office/drawing/2014/main" id="{7826340D-68E0-5343-A343-5887EE3F7D6D}"/>
              </a:ext>
            </a:extLst>
          </p:cNvPr>
          <p:cNvPicPr>
            <a:picLocks noChangeAspect="1"/>
          </p:cNvPicPr>
          <p:nvPr/>
        </p:nvPicPr>
        <p:blipFill>
          <a:blip r:embed="rId6"/>
          <a:stretch>
            <a:fillRect/>
          </a:stretch>
        </p:blipFill>
        <p:spPr>
          <a:xfrm>
            <a:off x="777321" y="2857938"/>
            <a:ext cx="1512614" cy="2127633"/>
          </a:xfrm>
          <a:prstGeom prst="rect">
            <a:avLst/>
          </a:prstGeom>
        </p:spPr>
      </p:pic>
      <p:pic>
        <p:nvPicPr>
          <p:cNvPr id="13" name="Picture 12">
            <a:extLst>
              <a:ext uri="{FF2B5EF4-FFF2-40B4-BE49-F238E27FC236}">
                <a16:creationId xmlns:a16="http://schemas.microsoft.com/office/drawing/2014/main" id="{C9B0D64F-A71B-1E46-84A2-87910FF5DB17}"/>
              </a:ext>
            </a:extLst>
          </p:cNvPr>
          <p:cNvPicPr>
            <a:picLocks noChangeAspect="1"/>
          </p:cNvPicPr>
          <p:nvPr/>
        </p:nvPicPr>
        <p:blipFill>
          <a:blip r:embed="rId7"/>
          <a:stretch>
            <a:fillRect/>
          </a:stretch>
        </p:blipFill>
        <p:spPr>
          <a:xfrm rot="20400601">
            <a:off x="146447" y="4904535"/>
            <a:ext cx="2565460" cy="1308908"/>
          </a:xfrm>
          <a:prstGeom prst="rect">
            <a:avLst/>
          </a:prstGeom>
        </p:spPr>
      </p:pic>
      <p:sp>
        <p:nvSpPr>
          <p:cNvPr id="18" name="TextBox 17">
            <a:extLst>
              <a:ext uri="{FF2B5EF4-FFF2-40B4-BE49-F238E27FC236}">
                <a16:creationId xmlns:a16="http://schemas.microsoft.com/office/drawing/2014/main" id="{B9333D3E-732C-1648-AD66-EB10BD81B921}"/>
              </a:ext>
            </a:extLst>
          </p:cNvPr>
          <p:cNvSpPr txBox="1"/>
          <p:nvPr/>
        </p:nvSpPr>
        <p:spPr>
          <a:xfrm>
            <a:off x="2910132" y="3970504"/>
            <a:ext cx="8895945" cy="24006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t>Leadership roles in frameworks like QAA, </a:t>
            </a:r>
            <a:r>
              <a:rPr lang="en-US" sz="2000" dirty="0" err="1"/>
              <a:t>AdvanceHE</a:t>
            </a:r>
            <a:r>
              <a:rPr lang="en-US" sz="2000" dirty="0"/>
              <a:t> and EU’s </a:t>
            </a:r>
            <a:r>
              <a:rPr lang="en-US" sz="2000" dirty="0" err="1"/>
              <a:t>EntreComp</a:t>
            </a:r>
            <a:endParaRPr lang="en-US" sz="2000" dirty="0"/>
          </a:p>
          <a:p>
            <a:pPr marL="342900" indent="-342900">
              <a:spcAft>
                <a:spcPts val="1200"/>
              </a:spcAft>
              <a:buFont typeface="Arial" panose="020B0604020202020204" pitchFamily="34" charset="0"/>
              <a:buChar char="•"/>
            </a:pPr>
            <a:r>
              <a:rPr lang="en-US" sz="2000" dirty="0"/>
              <a:t>700+ Grad Businesses and 550 survival over 3 years – UK leading</a:t>
            </a:r>
          </a:p>
          <a:p>
            <a:pPr marL="342900" indent="-342900">
              <a:spcAft>
                <a:spcPts val="1200"/>
              </a:spcAft>
              <a:buFont typeface="Arial" panose="020B0604020202020204" pitchFamily="34" charset="0"/>
              <a:buChar char="•"/>
            </a:pPr>
            <a:r>
              <a:rPr lang="en-US" sz="2000" dirty="0"/>
              <a:t>Top level awards and alumni who ‘help back’ with curriculum development </a:t>
            </a:r>
            <a:br>
              <a:rPr lang="en-US" sz="2000" dirty="0"/>
            </a:br>
            <a:r>
              <a:rPr lang="en-US" sz="2000" dirty="0"/>
              <a:t>and support – work with Academic Champions within </a:t>
            </a:r>
            <a:r>
              <a:rPr lang="en-US" sz="2000"/>
              <a:t>subject areas.</a:t>
            </a:r>
            <a:endParaRPr lang="en-US" sz="2000" dirty="0"/>
          </a:p>
          <a:p>
            <a:pPr marL="342900" indent="-342900">
              <a:spcAft>
                <a:spcPts val="1200"/>
              </a:spcAft>
              <a:buFont typeface="Arial" panose="020B0604020202020204" pitchFamily="34" charset="0"/>
              <a:buChar char="•"/>
            </a:pPr>
            <a:r>
              <a:rPr lang="en-US" sz="2000" dirty="0"/>
              <a:t>International learning continues, e.g. 200,000 UN </a:t>
            </a:r>
            <a:r>
              <a:rPr lang="en-US" sz="2000" dirty="0" err="1"/>
              <a:t>Empretec</a:t>
            </a:r>
            <a:r>
              <a:rPr lang="en-US" sz="2000" dirty="0"/>
              <a:t> students trained - based on UWTSD IICED curriculum for innovation and sustainability</a:t>
            </a:r>
          </a:p>
        </p:txBody>
      </p:sp>
      <p:pic>
        <p:nvPicPr>
          <p:cNvPr id="19" name="Picture 18" descr="diagram-1amended.jpg">
            <a:extLst>
              <a:ext uri="{FF2B5EF4-FFF2-40B4-BE49-F238E27FC236}">
                <a16:creationId xmlns:a16="http://schemas.microsoft.com/office/drawing/2014/main" id="{EB074384-65C8-A147-9E36-7FA386E64B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7277" y="1829379"/>
            <a:ext cx="2385109" cy="1429691"/>
          </a:xfrm>
          <a:prstGeom prst="rect">
            <a:avLst/>
          </a:prstGeom>
        </p:spPr>
      </p:pic>
      <p:pic>
        <p:nvPicPr>
          <p:cNvPr id="17" name="Picture 16">
            <a:extLst>
              <a:ext uri="{FF2B5EF4-FFF2-40B4-BE49-F238E27FC236}">
                <a16:creationId xmlns:a16="http://schemas.microsoft.com/office/drawing/2014/main" id="{E5ED1A02-93FD-7941-9225-14F91B680D98}"/>
              </a:ext>
            </a:extLst>
          </p:cNvPr>
          <p:cNvPicPr>
            <a:picLocks noChangeAspect="1"/>
          </p:cNvPicPr>
          <p:nvPr/>
        </p:nvPicPr>
        <p:blipFill>
          <a:blip r:embed="rId9"/>
          <a:stretch>
            <a:fillRect/>
          </a:stretch>
        </p:blipFill>
        <p:spPr>
          <a:xfrm rot="1237464">
            <a:off x="8390511" y="410643"/>
            <a:ext cx="1397000" cy="1917700"/>
          </a:xfrm>
          <a:prstGeom prst="rect">
            <a:avLst/>
          </a:prstGeom>
        </p:spPr>
      </p:pic>
      <p:sp>
        <p:nvSpPr>
          <p:cNvPr id="20" name="TextBox 19">
            <a:extLst>
              <a:ext uri="{FF2B5EF4-FFF2-40B4-BE49-F238E27FC236}">
                <a16:creationId xmlns:a16="http://schemas.microsoft.com/office/drawing/2014/main" id="{C54E23CC-027E-884C-843F-28040CBEC1E6}"/>
              </a:ext>
            </a:extLst>
          </p:cNvPr>
          <p:cNvSpPr txBox="1"/>
          <p:nvPr/>
        </p:nvSpPr>
        <p:spPr>
          <a:xfrm>
            <a:off x="1330932" y="251825"/>
            <a:ext cx="5029200" cy="523220"/>
          </a:xfrm>
          <a:prstGeom prst="rect">
            <a:avLst/>
          </a:prstGeom>
          <a:solidFill>
            <a:srgbClr val="92D050">
              <a:alpha val="75000"/>
            </a:srgbClr>
          </a:solidFill>
        </p:spPr>
        <p:txBody>
          <a:bodyPr wrap="square" rtlCol="0">
            <a:spAutoFit/>
          </a:bodyPr>
          <a:lstStyle/>
          <a:p>
            <a:r>
              <a:rPr lang="en-US" sz="2800" dirty="0"/>
              <a:t>Enterprise and Entrepreneurship</a:t>
            </a:r>
          </a:p>
        </p:txBody>
      </p:sp>
    </p:spTree>
    <p:extLst>
      <p:ext uri="{BB962C8B-B14F-4D97-AF65-F5344CB8AC3E}">
        <p14:creationId xmlns:p14="http://schemas.microsoft.com/office/powerpoint/2010/main" val="10271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and funding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3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258FF-3DDC-9249-B591-E95554024C9A}"/>
              </a:ext>
            </a:extLst>
          </p:cNvPr>
          <p:cNvSpPr txBox="1"/>
          <p:nvPr/>
        </p:nvSpPr>
        <p:spPr>
          <a:xfrm>
            <a:off x="604684" y="1622323"/>
            <a:ext cx="4689987" cy="3970318"/>
          </a:xfrm>
          <a:prstGeom prst="rect">
            <a:avLst/>
          </a:prstGeom>
          <a:solidFill>
            <a:schemeClr val="bg2"/>
          </a:solidFill>
        </p:spPr>
        <p:txBody>
          <a:bodyPr wrap="square" rtlCol="0">
            <a:spAutoFit/>
          </a:bodyPr>
          <a:lstStyle/>
          <a:p>
            <a:r>
              <a:rPr lang="en-US" dirty="0"/>
              <a:t>Have you spotted someone having a problem?</a:t>
            </a:r>
            <a:br>
              <a:rPr lang="en-US" dirty="0"/>
            </a:br>
            <a:br>
              <a:rPr lang="en-US" dirty="0"/>
            </a:br>
            <a:r>
              <a:rPr lang="en-US" dirty="0"/>
              <a:t>Are there solutions already or have they been overlooked? Maybe not good enough or bespoke enough for those people?</a:t>
            </a:r>
          </a:p>
          <a:p>
            <a:endParaRPr lang="en-US" dirty="0"/>
          </a:p>
          <a:p>
            <a:r>
              <a:rPr lang="en-US" dirty="0"/>
              <a:t>Can you come up with a range of ideas to share that may solve this problem?</a:t>
            </a:r>
            <a:br>
              <a:rPr lang="en-US" dirty="0"/>
            </a:br>
            <a:br>
              <a:rPr lang="en-US" dirty="0"/>
            </a:br>
            <a:r>
              <a:rPr lang="en-US" dirty="0"/>
              <a:t>Can you do research that makes your solutions easy to explain?</a:t>
            </a:r>
          </a:p>
          <a:p>
            <a:endParaRPr lang="en-US" dirty="0"/>
          </a:p>
          <a:p>
            <a:r>
              <a:rPr lang="en-US" dirty="0"/>
              <a:t>Can you explain them in terms of what value they bring?</a:t>
            </a:r>
          </a:p>
        </p:txBody>
      </p:sp>
      <p:sp>
        <p:nvSpPr>
          <p:cNvPr id="5" name="TextBox 4">
            <a:extLst>
              <a:ext uri="{FF2B5EF4-FFF2-40B4-BE49-F238E27FC236}">
                <a16:creationId xmlns:a16="http://schemas.microsoft.com/office/drawing/2014/main" id="{5646186F-BFBF-4D44-9EAC-EE04E6676F81}"/>
              </a:ext>
            </a:extLst>
          </p:cNvPr>
          <p:cNvSpPr txBox="1"/>
          <p:nvPr/>
        </p:nvSpPr>
        <p:spPr>
          <a:xfrm>
            <a:off x="604684" y="945347"/>
            <a:ext cx="6975987" cy="461665"/>
          </a:xfrm>
          <a:prstGeom prst="rect">
            <a:avLst/>
          </a:prstGeom>
          <a:noFill/>
        </p:spPr>
        <p:txBody>
          <a:bodyPr wrap="square" rtlCol="0">
            <a:spAutoFit/>
          </a:bodyPr>
          <a:lstStyle/>
          <a:p>
            <a:r>
              <a:rPr lang="en-US" sz="2400" b="1" dirty="0"/>
              <a:t>Let’s think about pain points</a:t>
            </a:r>
          </a:p>
        </p:txBody>
      </p:sp>
      <p:sp>
        <p:nvSpPr>
          <p:cNvPr id="2" name="Oval 1">
            <a:extLst>
              <a:ext uri="{FF2B5EF4-FFF2-40B4-BE49-F238E27FC236}">
                <a16:creationId xmlns:a16="http://schemas.microsoft.com/office/drawing/2014/main" id="{9D27F093-49DE-EB44-88BA-EA3DCA747BD5}"/>
              </a:ext>
            </a:extLst>
          </p:cNvPr>
          <p:cNvSpPr/>
          <p:nvPr/>
        </p:nvSpPr>
        <p:spPr>
          <a:xfrm>
            <a:off x="5294671" y="810484"/>
            <a:ext cx="1607574" cy="1607574"/>
          </a:xfrm>
          <a:prstGeom prst="ellipse">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Pain</a:t>
            </a:r>
          </a:p>
        </p:txBody>
      </p:sp>
      <p:sp>
        <p:nvSpPr>
          <p:cNvPr id="6" name="Oval 5">
            <a:extLst>
              <a:ext uri="{FF2B5EF4-FFF2-40B4-BE49-F238E27FC236}">
                <a16:creationId xmlns:a16="http://schemas.microsoft.com/office/drawing/2014/main" id="{43A902E9-DF6E-9641-AD93-8AC7973C35D2}"/>
              </a:ext>
            </a:extLst>
          </p:cNvPr>
          <p:cNvSpPr/>
          <p:nvPr/>
        </p:nvSpPr>
        <p:spPr>
          <a:xfrm>
            <a:off x="5294671" y="2528669"/>
            <a:ext cx="1607574" cy="1607574"/>
          </a:xfrm>
          <a:prstGeom prst="ellipse">
            <a:avLst/>
          </a:prstGeom>
          <a:solidFill>
            <a:srgbClr val="FFC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Some Pain</a:t>
            </a:r>
          </a:p>
        </p:txBody>
      </p:sp>
      <p:sp>
        <p:nvSpPr>
          <p:cNvPr id="7" name="Oval 6">
            <a:extLst>
              <a:ext uri="{FF2B5EF4-FFF2-40B4-BE49-F238E27FC236}">
                <a16:creationId xmlns:a16="http://schemas.microsoft.com/office/drawing/2014/main" id="{714F5FAD-977B-4144-9BC6-CF2290CF16BA}"/>
              </a:ext>
            </a:extLst>
          </p:cNvPr>
          <p:cNvSpPr/>
          <p:nvPr/>
        </p:nvSpPr>
        <p:spPr>
          <a:xfrm>
            <a:off x="5294671" y="4202611"/>
            <a:ext cx="1607574" cy="1607574"/>
          </a:xfrm>
          <a:prstGeom prst="ellipse">
            <a:avLst/>
          </a:prstGeom>
          <a:solidFill>
            <a:srgbClr val="FF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Great Pain</a:t>
            </a:r>
          </a:p>
        </p:txBody>
      </p:sp>
      <p:sp>
        <p:nvSpPr>
          <p:cNvPr id="8" name="TextBox 7">
            <a:extLst>
              <a:ext uri="{FF2B5EF4-FFF2-40B4-BE49-F238E27FC236}">
                <a16:creationId xmlns:a16="http://schemas.microsoft.com/office/drawing/2014/main" id="{A407DBCA-924A-ED4F-87BC-840CF9F987B2}"/>
              </a:ext>
            </a:extLst>
          </p:cNvPr>
          <p:cNvSpPr txBox="1"/>
          <p:nvPr/>
        </p:nvSpPr>
        <p:spPr>
          <a:xfrm>
            <a:off x="7113639" y="1120282"/>
            <a:ext cx="4689987" cy="923330"/>
          </a:xfrm>
          <a:prstGeom prst="rect">
            <a:avLst/>
          </a:prstGeom>
          <a:noFill/>
        </p:spPr>
        <p:txBody>
          <a:bodyPr wrap="square" rtlCol="0">
            <a:spAutoFit/>
          </a:bodyPr>
          <a:lstStyle/>
          <a:p>
            <a:r>
              <a:rPr lang="en-US" dirty="0"/>
              <a:t>Is there some hidden pain they haven’t spotted yet? W</a:t>
            </a:r>
            <a:r>
              <a:rPr lang="en-US"/>
              <a:t>hat </a:t>
            </a:r>
            <a:r>
              <a:rPr lang="en-US" dirty="0"/>
              <a:t>changes are afoot that might mean it could be on the horizon?</a:t>
            </a:r>
          </a:p>
        </p:txBody>
      </p:sp>
      <p:sp>
        <p:nvSpPr>
          <p:cNvPr id="9" name="TextBox 8">
            <a:extLst>
              <a:ext uri="{FF2B5EF4-FFF2-40B4-BE49-F238E27FC236}">
                <a16:creationId xmlns:a16="http://schemas.microsoft.com/office/drawing/2014/main" id="{DD4E36B3-662C-5C48-A084-66761B0C2D08}"/>
              </a:ext>
            </a:extLst>
          </p:cNvPr>
          <p:cNvSpPr txBox="1"/>
          <p:nvPr/>
        </p:nvSpPr>
        <p:spPr>
          <a:xfrm>
            <a:off x="7113638" y="2870791"/>
            <a:ext cx="4689987" cy="923330"/>
          </a:xfrm>
          <a:prstGeom prst="rect">
            <a:avLst/>
          </a:prstGeom>
          <a:noFill/>
        </p:spPr>
        <p:txBody>
          <a:bodyPr wrap="square" rtlCol="0">
            <a:spAutoFit/>
          </a:bodyPr>
          <a:lstStyle/>
          <a:p>
            <a:r>
              <a:rPr lang="en-US" dirty="0"/>
              <a:t>Is it improving or will it most likely get worse? What are the root causes and can you discover them?</a:t>
            </a:r>
          </a:p>
        </p:txBody>
      </p:sp>
      <p:sp>
        <p:nvSpPr>
          <p:cNvPr id="10" name="TextBox 9">
            <a:extLst>
              <a:ext uri="{FF2B5EF4-FFF2-40B4-BE49-F238E27FC236}">
                <a16:creationId xmlns:a16="http://schemas.microsoft.com/office/drawing/2014/main" id="{F069F152-B1D0-EE47-BB20-2A7FA2090315}"/>
              </a:ext>
            </a:extLst>
          </p:cNvPr>
          <p:cNvSpPr txBox="1"/>
          <p:nvPr/>
        </p:nvSpPr>
        <p:spPr>
          <a:xfrm>
            <a:off x="7113638" y="4537359"/>
            <a:ext cx="4689987" cy="923330"/>
          </a:xfrm>
          <a:prstGeom prst="rect">
            <a:avLst/>
          </a:prstGeom>
          <a:noFill/>
        </p:spPr>
        <p:txBody>
          <a:bodyPr wrap="square" rtlCol="0">
            <a:spAutoFit/>
          </a:bodyPr>
          <a:lstStyle/>
          <a:p>
            <a:r>
              <a:rPr lang="en-US" dirty="0"/>
              <a:t>Can you understand why it has got this bad? What could have been done earlier and what are the priorities now?</a:t>
            </a:r>
          </a:p>
        </p:txBody>
      </p:sp>
    </p:spTree>
    <p:extLst>
      <p:ext uri="{BB962C8B-B14F-4D97-AF65-F5344CB8AC3E}">
        <p14:creationId xmlns:p14="http://schemas.microsoft.com/office/powerpoint/2010/main" val="281512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46186F-BFBF-4D44-9EAC-EE04E6676F81}"/>
              </a:ext>
            </a:extLst>
          </p:cNvPr>
          <p:cNvSpPr txBox="1"/>
          <p:nvPr/>
        </p:nvSpPr>
        <p:spPr>
          <a:xfrm>
            <a:off x="604683" y="428512"/>
            <a:ext cx="6975987" cy="830997"/>
          </a:xfrm>
          <a:prstGeom prst="rect">
            <a:avLst/>
          </a:prstGeom>
          <a:noFill/>
        </p:spPr>
        <p:txBody>
          <a:bodyPr wrap="square" rtlCol="0">
            <a:spAutoFit/>
          </a:bodyPr>
          <a:lstStyle/>
          <a:p>
            <a:r>
              <a:rPr lang="en-US" sz="2400" b="1" dirty="0"/>
              <a:t>Let’s think about novelty </a:t>
            </a:r>
          </a:p>
          <a:p>
            <a:r>
              <a:rPr lang="en-US" sz="2400" b="1" dirty="0"/>
              <a:t>versus value</a:t>
            </a:r>
          </a:p>
        </p:txBody>
      </p:sp>
      <p:sp>
        <p:nvSpPr>
          <p:cNvPr id="3" name="Half Frame 2">
            <a:extLst>
              <a:ext uri="{FF2B5EF4-FFF2-40B4-BE49-F238E27FC236}">
                <a16:creationId xmlns:a16="http://schemas.microsoft.com/office/drawing/2014/main" id="{4351F0C2-60F0-504A-A82A-DC76E818EFB3}"/>
              </a:ext>
            </a:extLst>
          </p:cNvPr>
          <p:cNvSpPr/>
          <p:nvPr/>
        </p:nvSpPr>
        <p:spPr>
          <a:xfrm flipV="1">
            <a:off x="835517" y="1457739"/>
            <a:ext cx="5137579" cy="4598504"/>
          </a:xfrm>
          <a:prstGeom prst="halfFrame">
            <a:avLst>
              <a:gd name="adj1" fmla="val 2384"/>
              <a:gd name="adj2" fmla="val 2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99A72B5-7797-F04D-B4A8-63F2A1013015}"/>
              </a:ext>
            </a:extLst>
          </p:cNvPr>
          <p:cNvSpPr txBox="1"/>
          <p:nvPr/>
        </p:nvSpPr>
        <p:spPr>
          <a:xfrm rot="16200000">
            <a:off x="-641020" y="4579708"/>
            <a:ext cx="2491408" cy="461665"/>
          </a:xfrm>
          <a:prstGeom prst="rect">
            <a:avLst/>
          </a:prstGeom>
          <a:noFill/>
        </p:spPr>
        <p:txBody>
          <a:bodyPr wrap="square" rtlCol="0">
            <a:spAutoFit/>
          </a:bodyPr>
          <a:lstStyle/>
          <a:p>
            <a:pPr algn="ctr"/>
            <a:r>
              <a:rPr lang="en-US" sz="2400" b="1" dirty="0"/>
              <a:t>NOVELTY</a:t>
            </a:r>
          </a:p>
        </p:txBody>
      </p:sp>
      <p:sp>
        <p:nvSpPr>
          <p:cNvPr id="12" name="TextBox 11">
            <a:extLst>
              <a:ext uri="{FF2B5EF4-FFF2-40B4-BE49-F238E27FC236}">
                <a16:creationId xmlns:a16="http://schemas.microsoft.com/office/drawing/2014/main" id="{BBF143F3-1248-8348-9D38-9AF196FE96CC}"/>
              </a:ext>
            </a:extLst>
          </p:cNvPr>
          <p:cNvSpPr txBox="1"/>
          <p:nvPr/>
        </p:nvSpPr>
        <p:spPr>
          <a:xfrm>
            <a:off x="373851" y="6162261"/>
            <a:ext cx="2994991" cy="461665"/>
          </a:xfrm>
          <a:prstGeom prst="rect">
            <a:avLst/>
          </a:prstGeom>
          <a:noFill/>
        </p:spPr>
        <p:txBody>
          <a:bodyPr wrap="square" rtlCol="0">
            <a:spAutoFit/>
          </a:bodyPr>
          <a:lstStyle/>
          <a:p>
            <a:pPr algn="ctr"/>
            <a:r>
              <a:rPr lang="en-US" sz="2400" b="1" dirty="0"/>
              <a:t>VALUE</a:t>
            </a:r>
          </a:p>
        </p:txBody>
      </p:sp>
      <p:cxnSp>
        <p:nvCxnSpPr>
          <p:cNvPr id="15" name="Straight Arrow Connector 14">
            <a:extLst>
              <a:ext uri="{FF2B5EF4-FFF2-40B4-BE49-F238E27FC236}">
                <a16:creationId xmlns:a16="http://schemas.microsoft.com/office/drawing/2014/main" id="{874330E5-336D-A348-A243-37789EE9DB92}"/>
              </a:ext>
            </a:extLst>
          </p:cNvPr>
          <p:cNvCxnSpPr>
            <a:cxnSpLocks/>
          </p:cNvCxnSpPr>
          <p:nvPr/>
        </p:nvCxnSpPr>
        <p:spPr>
          <a:xfrm flipV="1">
            <a:off x="604683" y="1457740"/>
            <a:ext cx="0" cy="25974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4989C3F-0350-5D41-AF52-6885238B8B90}"/>
              </a:ext>
            </a:extLst>
          </p:cNvPr>
          <p:cNvCxnSpPr>
            <a:cxnSpLocks/>
          </p:cNvCxnSpPr>
          <p:nvPr/>
        </p:nvCxnSpPr>
        <p:spPr>
          <a:xfrm flipV="1">
            <a:off x="3003326" y="6425672"/>
            <a:ext cx="2969770"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73B5183-9DC5-5C43-8C9B-DEAA7D73A012}"/>
              </a:ext>
            </a:extLst>
          </p:cNvPr>
          <p:cNvSpPr/>
          <p:nvPr/>
        </p:nvSpPr>
        <p:spPr>
          <a:xfrm>
            <a:off x="1395752" y="1326322"/>
            <a:ext cx="1607574" cy="1607574"/>
          </a:xfrm>
          <a:prstGeom prst="ellipse">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Very new and different</a:t>
            </a:r>
          </a:p>
        </p:txBody>
      </p:sp>
      <p:sp>
        <p:nvSpPr>
          <p:cNvPr id="20" name="Oval 19">
            <a:extLst>
              <a:ext uri="{FF2B5EF4-FFF2-40B4-BE49-F238E27FC236}">
                <a16:creationId xmlns:a16="http://schemas.microsoft.com/office/drawing/2014/main" id="{98665498-C51D-7341-947E-83BE522FCF19}"/>
              </a:ext>
            </a:extLst>
          </p:cNvPr>
          <p:cNvSpPr/>
          <p:nvPr/>
        </p:nvSpPr>
        <p:spPr>
          <a:xfrm>
            <a:off x="4827188" y="4006753"/>
            <a:ext cx="1607574" cy="1607574"/>
          </a:xfrm>
          <a:prstGeom prst="ellipse">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Small change / value obvious</a:t>
            </a:r>
          </a:p>
        </p:txBody>
      </p:sp>
      <p:sp>
        <p:nvSpPr>
          <p:cNvPr id="21" name="Oval 20">
            <a:extLst>
              <a:ext uri="{FF2B5EF4-FFF2-40B4-BE49-F238E27FC236}">
                <a16:creationId xmlns:a16="http://schemas.microsoft.com/office/drawing/2014/main" id="{48265945-37EC-E742-B3D9-56D615646B08}"/>
              </a:ext>
            </a:extLst>
          </p:cNvPr>
          <p:cNvSpPr/>
          <p:nvPr/>
        </p:nvSpPr>
        <p:spPr>
          <a:xfrm>
            <a:off x="4283106" y="1803499"/>
            <a:ext cx="1607574" cy="1607574"/>
          </a:xfrm>
          <a:prstGeom prst="ellipse">
            <a:avLst/>
          </a:prstGeom>
          <a:solidFill>
            <a:srgbClr val="FF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New with high potential</a:t>
            </a:r>
          </a:p>
        </p:txBody>
      </p:sp>
      <p:sp>
        <p:nvSpPr>
          <p:cNvPr id="23" name="TextBox 22">
            <a:extLst>
              <a:ext uri="{FF2B5EF4-FFF2-40B4-BE49-F238E27FC236}">
                <a16:creationId xmlns:a16="http://schemas.microsoft.com/office/drawing/2014/main" id="{AF1E0DCC-9028-4C44-A48B-8618CD1D4C95}"/>
              </a:ext>
            </a:extLst>
          </p:cNvPr>
          <p:cNvSpPr txBox="1"/>
          <p:nvPr/>
        </p:nvSpPr>
        <p:spPr>
          <a:xfrm>
            <a:off x="6793458" y="428512"/>
            <a:ext cx="2908982" cy="1323439"/>
          </a:xfrm>
          <a:prstGeom prst="rect">
            <a:avLst/>
          </a:prstGeom>
          <a:noFill/>
        </p:spPr>
        <p:txBody>
          <a:bodyPr wrap="square" rtlCol="0">
            <a:spAutoFit/>
          </a:bodyPr>
          <a:lstStyle/>
          <a:p>
            <a:r>
              <a:rPr lang="en-US" sz="2000" dirty="0"/>
              <a:t>The more novel, the more difficult it is to get buy in – needs great communication skills</a:t>
            </a:r>
          </a:p>
        </p:txBody>
      </p:sp>
      <p:sp>
        <p:nvSpPr>
          <p:cNvPr id="24" name="TextBox 23">
            <a:extLst>
              <a:ext uri="{FF2B5EF4-FFF2-40B4-BE49-F238E27FC236}">
                <a16:creationId xmlns:a16="http://schemas.microsoft.com/office/drawing/2014/main" id="{E478AD30-2738-0F48-A2F4-7CD1B60D416B}"/>
              </a:ext>
            </a:extLst>
          </p:cNvPr>
          <p:cNvSpPr txBox="1"/>
          <p:nvPr/>
        </p:nvSpPr>
        <p:spPr>
          <a:xfrm>
            <a:off x="8245920" y="5146598"/>
            <a:ext cx="3437693" cy="1015663"/>
          </a:xfrm>
          <a:prstGeom prst="rect">
            <a:avLst/>
          </a:prstGeom>
          <a:noFill/>
        </p:spPr>
        <p:txBody>
          <a:bodyPr wrap="square" rtlCol="0">
            <a:spAutoFit/>
          </a:bodyPr>
          <a:lstStyle/>
          <a:p>
            <a:r>
              <a:rPr lang="en-US" sz="2000" dirty="0"/>
              <a:t>The more obvious, the more competition, so quality and price matter most</a:t>
            </a:r>
          </a:p>
        </p:txBody>
      </p:sp>
      <p:cxnSp>
        <p:nvCxnSpPr>
          <p:cNvPr id="26" name="Curved Connector 25">
            <a:extLst>
              <a:ext uri="{FF2B5EF4-FFF2-40B4-BE49-F238E27FC236}">
                <a16:creationId xmlns:a16="http://schemas.microsoft.com/office/drawing/2014/main" id="{75C64BDE-E8CB-064C-8FD4-659A68855DC9}"/>
              </a:ext>
            </a:extLst>
          </p:cNvPr>
          <p:cNvCxnSpPr/>
          <p:nvPr/>
        </p:nvCxnSpPr>
        <p:spPr>
          <a:xfrm flipV="1">
            <a:off x="3003326" y="844010"/>
            <a:ext cx="3576378" cy="1123938"/>
          </a:xfrm>
          <a:prstGeom prst="curvedConnector3">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FDACE032-B5A6-034E-BA4B-8080F4936CB9}"/>
              </a:ext>
            </a:extLst>
          </p:cNvPr>
          <p:cNvCxnSpPr>
            <a:cxnSpLocks/>
          </p:cNvCxnSpPr>
          <p:nvPr/>
        </p:nvCxnSpPr>
        <p:spPr>
          <a:xfrm rot="10800000">
            <a:off x="6434762" y="4953693"/>
            <a:ext cx="1655692" cy="741256"/>
          </a:xfrm>
          <a:prstGeom prst="curved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8305CCA-6410-4343-8FD5-CBA3B884FEFD}"/>
              </a:ext>
            </a:extLst>
          </p:cNvPr>
          <p:cNvSpPr txBox="1"/>
          <p:nvPr/>
        </p:nvSpPr>
        <p:spPr>
          <a:xfrm>
            <a:off x="7619422" y="3114273"/>
            <a:ext cx="3437693" cy="707886"/>
          </a:xfrm>
          <a:prstGeom prst="rect">
            <a:avLst/>
          </a:prstGeom>
          <a:noFill/>
        </p:spPr>
        <p:txBody>
          <a:bodyPr wrap="square" rtlCol="0">
            <a:spAutoFit/>
          </a:bodyPr>
          <a:lstStyle/>
          <a:p>
            <a:r>
              <a:rPr lang="en-US" sz="2000" dirty="0"/>
              <a:t>The sweet spot mixes visionary skills with high value potential</a:t>
            </a:r>
          </a:p>
        </p:txBody>
      </p:sp>
      <p:cxnSp>
        <p:nvCxnSpPr>
          <p:cNvPr id="33" name="Curved Connector 32">
            <a:extLst>
              <a:ext uri="{FF2B5EF4-FFF2-40B4-BE49-F238E27FC236}">
                <a16:creationId xmlns:a16="http://schemas.microsoft.com/office/drawing/2014/main" id="{BA60DD9B-E392-9543-B3C7-DFA78E5AB10A}"/>
              </a:ext>
            </a:extLst>
          </p:cNvPr>
          <p:cNvCxnSpPr>
            <a:cxnSpLocks/>
          </p:cNvCxnSpPr>
          <p:nvPr/>
        </p:nvCxnSpPr>
        <p:spPr>
          <a:xfrm rot="10800000">
            <a:off x="5890680" y="2723324"/>
            <a:ext cx="1689989" cy="766554"/>
          </a:xfrm>
          <a:prstGeom prst="curved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Striped Right Arrow 34">
            <a:extLst>
              <a:ext uri="{FF2B5EF4-FFF2-40B4-BE49-F238E27FC236}">
                <a16:creationId xmlns:a16="http://schemas.microsoft.com/office/drawing/2014/main" id="{42155A37-F8D7-3341-9EBF-75C7EF9F81B7}"/>
              </a:ext>
            </a:extLst>
          </p:cNvPr>
          <p:cNvSpPr/>
          <p:nvPr/>
        </p:nvSpPr>
        <p:spPr>
          <a:xfrm rot="17160692">
            <a:off x="720360" y="3852030"/>
            <a:ext cx="1905524" cy="457200"/>
          </a:xfrm>
          <a:prstGeom prst="strip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iped Right Arrow 35">
            <a:extLst>
              <a:ext uri="{FF2B5EF4-FFF2-40B4-BE49-F238E27FC236}">
                <a16:creationId xmlns:a16="http://schemas.microsoft.com/office/drawing/2014/main" id="{674B124C-27B4-2C41-BB1F-11FDC604814A}"/>
              </a:ext>
            </a:extLst>
          </p:cNvPr>
          <p:cNvSpPr/>
          <p:nvPr/>
        </p:nvSpPr>
        <p:spPr>
          <a:xfrm rot="21093123">
            <a:off x="2533974" y="5007668"/>
            <a:ext cx="1905524" cy="457200"/>
          </a:xfrm>
          <a:prstGeom prst="strip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riped Right Arrow 36">
            <a:extLst>
              <a:ext uri="{FF2B5EF4-FFF2-40B4-BE49-F238E27FC236}">
                <a16:creationId xmlns:a16="http://schemas.microsoft.com/office/drawing/2014/main" id="{2E1697DC-660F-D14B-9F2E-E59BDB923545}"/>
              </a:ext>
            </a:extLst>
          </p:cNvPr>
          <p:cNvSpPr/>
          <p:nvPr/>
        </p:nvSpPr>
        <p:spPr>
          <a:xfrm rot="19254588">
            <a:off x="2384186" y="3638109"/>
            <a:ext cx="1905524" cy="457200"/>
          </a:xfrm>
          <a:prstGeom prst="strip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43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900" decel="100000" fill="hold"/>
                                        <p:tgtEl>
                                          <p:spTgt spid="1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animBg="1"/>
      <p:bldP spid="20" grpId="0" animBg="1"/>
      <p:bldP spid="21" grpId="0" animBg="1"/>
      <p:bldP spid="23" grpId="0"/>
      <p:bldP spid="24" grpId="0"/>
      <p:bldP spid="32" grpId="0"/>
      <p:bldP spid="35" grpId="0" animBg="1"/>
      <p:bldP spid="36"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zzpop n DaveG">
            <a:extLst>
              <a:ext uri="{FF2B5EF4-FFF2-40B4-BE49-F238E27FC236}">
                <a16:creationId xmlns:a16="http://schemas.microsoft.com/office/drawing/2014/main" id="{A2DA42F9-5CC6-5E48-92A2-E869252814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1152" y="429685"/>
            <a:ext cx="6770264" cy="491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F63E761-4AA8-0C4E-9786-58339A30B6F3}"/>
              </a:ext>
            </a:extLst>
          </p:cNvPr>
          <p:cNvSpPr txBox="1"/>
          <p:nvPr/>
        </p:nvSpPr>
        <p:spPr>
          <a:xfrm>
            <a:off x="7580671" y="1260895"/>
            <a:ext cx="4067908" cy="4801314"/>
          </a:xfrm>
          <a:prstGeom prst="rect">
            <a:avLst/>
          </a:prstGeom>
          <a:solidFill>
            <a:schemeClr val="bg1">
              <a:lumMod val="95000"/>
            </a:schemeClr>
          </a:solidFill>
        </p:spPr>
        <p:txBody>
          <a:bodyPr wrap="square" rtlCol="0">
            <a:spAutoFit/>
          </a:bodyPr>
          <a:lstStyle/>
          <a:p>
            <a:r>
              <a:rPr lang="en-US" dirty="0"/>
              <a:t>A real skill is being able to reflect, think and explain your thinking to others. </a:t>
            </a:r>
            <a:br>
              <a:rPr lang="en-US" dirty="0"/>
            </a:br>
            <a:r>
              <a:rPr lang="en-US" dirty="0"/>
              <a:t>A funder, sponsor or customer will all need persuading.</a:t>
            </a:r>
          </a:p>
          <a:p>
            <a:endParaRPr lang="en-US" dirty="0"/>
          </a:p>
          <a:p>
            <a:r>
              <a:rPr lang="en-US" dirty="0"/>
              <a:t>Ask why am I doing this? </a:t>
            </a:r>
          </a:p>
          <a:p>
            <a:endParaRPr lang="en-US" dirty="0"/>
          </a:p>
          <a:p>
            <a:r>
              <a:rPr lang="en-US" dirty="0"/>
              <a:t>Who will benefit and why would they pay?</a:t>
            </a:r>
          </a:p>
          <a:p>
            <a:endParaRPr lang="en-US" dirty="0"/>
          </a:p>
          <a:p>
            <a:r>
              <a:rPr lang="en-US" dirty="0"/>
              <a:t>What are the problems that other people haven’t spotted yet, or are doing very little about?</a:t>
            </a:r>
          </a:p>
          <a:p>
            <a:endParaRPr lang="en-US" dirty="0"/>
          </a:p>
          <a:p>
            <a:r>
              <a:rPr lang="en-US" dirty="0"/>
              <a:t>How do my abilities match the solving of these problems and who else do I need to help me?</a:t>
            </a:r>
          </a:p>
        </p:txBody>
      </p:sp>
      <p:sp>
        <p:nvSpPr>
          <p:cNvPr id="3" name="TextBox 2">
            <a:extLst>
              <a:ext uri="{FF2B5EF4-FFF2-40B4-BE49-F238E27FC236}">
                <a16:creationId xmlns:a16="http://schemas.microsoft.com/office/drawing/2014/main" id="{85E0AD30-8598-F544-BB31-AD2D233FFA44}"/>
              </a:ext>
            </a:extLst>
          </p:cNvPr>
          <p:cNvSpPr txBox="1"/>
          <p:nvPr/>
        </p:nvSpPr>
        <p:spPr>
          <a:xfrm>
            <a:off x="451152" y="5423083"/>
            <a:ext cx="6770264" cy="338554"/>
          </a:xfrm>
          <a:prstGeom prst="rect">
            <a:avLst/>
          </a:prstGeom>
          <a:noFill/>
        </p:spPr>
        <p:txBody>
          <a:bodyPr wrap="square" rtlCol="0">
            <a:spAutoFit/>
          </a:bodyPr>
          <a:lstStyle/>
          <a:p>
            <a:r>
              <a:rPr lang="en-US" sz="1600" dirty="0"/>
              <a:t>UWTSD students explain their big ideas to Professor David Gibson OBE</a:t>
            </a:r>
          </a:p>
        </p:txBody>
      </p:sp>
      <p:sp>
        <p:nvSpPr>
          <p:cNvPr id="5" name="TextBox 4">
            <a:extLst>
              <a:ext uri="{FF2B5EF4-FFF2-40B4-BE49-F238E27FC236}">
                <a16:creationId xmlns:a16="http://schemas.microsoft.com/office/drawing/2014/main" id="{6FC9BA33-7E32-BA44-9963-DAC7FFA7B043}"/>
              </a:ext>
            </a:extLst>
          </p:cNvPr>
          <p:cNvSpPr txBox="1"/>
          <p:nvPr/>
        </p:nvSpPr>
        <p:spPr>
          <a:xfrm>
            <a:off x="7580671" y="429685"/>
            <a:ext cx="6975987" cy="461665"/>
          </a:xfrm>
          <a:prstGeom prst="rect">
            <a:avLst/>
          </a:prstGeom>
          <a:noFill/>
        </p:spPr>
        <p:txBody>
          <a:bodyPr wrap="square" rtlCol="0">
            <a:spAutoFit/>
          </a:bodyPr>
          <a:lstStyle/>
          <a:p>
            <a:r>
              <a:rPr lang="en-US" sz="2400" b="1" dirty="0"/>
              <a:t>Let’s think about explaining</a:t>
            </a:r>
          </a:p>
        </p:txBody>
      </p:sp>
    </p:spTree>
    <p:extLst>
      <p:ext uri="{BB962C8B-B14F-4D97-AF65-F5344CB8AC3E}">
        <p14:creationId xmlns:p14="http://schemas.microsoft.com/office/powerpoint/2010/main" val="55455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258FF-3DDC-9249-B591-E95554024C9A}"/>
              </a:ext>
            </a:extLst>
          </p:cNvPr>
          <p:cNvSpPr txBox="1"/>
          <p:nvPr/>
        </p:nvSpPr>
        <p:spPr>
          <a:xfrm>
            <a:off x="604684" y="1185007"/>
            <a:ext cx="5322352" cy="5078313"/>
          </a:xfrm>
          <a:prstGeom prst="rect">
            <a:avLst/>
          </a:prstGeom>
          <a:solidFill>
            <a:schemeClr val="bg2"/>
          </a:solidFill>
        </p:spPr>
        <p:txBody>
          <a:bodyPr wrap="square" rtlCol="0">
            <a:spAutoFit/>
          </a:bodyPr>
          <a:lstStyle/>
          <a:p>
            <a:r>
              <a:rPr lang="en-US" dirty="0"/>
              <a:t>In the world of work you want to link who you know to what they do and how they may or may not be able to help you. Everyone has their own personal set of contacts.</a:t>
            </a:r>
          </a:p>
          <a:p>
            <a:endParaRPr lang="en-US" dirty="0"/>
          </a:p>
          <a:p>
            <a:r>
              <a:rPr lang="en-US" dirty="0"/>
              <a:t>As you develop you will meet new people and ideally, you will have done such a good job that they will recommend you to others.</a:t>
            </a:r>
          </a:p>
          <a:p>
            <a:endParaRPr lang="en-US" dirty="0"/>
          </a:p>
          <a:p>
            <a:r>
              <a:rPr lang="en-US" dirty="0"/>
              <a:t>You can get started now by simply drawing up your own network web and adding to it as you go along.  Make each section a profession or useful type of contact, then place names according to how much you may need their services.</a:t>
            </a:r>
            <a:br>
              <a:rPr lang="en-US" dirty="0"/>
            </a:br>
            <a:br>
              <a:rPr lang="en-US" dirty="0"/>
            </a:br>
            <a:r>
              <a:rPr lang="en-US" dirty="0"/>
              <a:t>Think of it as a dartboard too, where have you scored a network success and where do you need to land your next dart?</a:t>
            </a:r>
          </a:p>
        </p:txBody>
      </p:sp>
      <p:sp>
        <p:nvSpPr>
          <p:cNvPr id="5" name="TextBox 4">
            <a:extLst>
              <a:ext uri="{FF2B5EF4-FFF2-40B4-BE49-F238E27FC236}">
                <a16:creationId xmlns:a16="http://schemas.microsoft.com/office/drawing/2014/main" id="{5646186F-BFBF-4D44-9EAC-EE04E6676F81}"/>
              </a:ext>
            </a:extLst>
          </p:cNvPr>
          <p:cNvSpPr txBox="1"/>
          <p:nvPr/>
        </p:nvSpPr>
        <p:spPr>
          <a:xfrm>
            <a:off x="604684" y="508031"/>
            <a:ext cx="6975987" cy="461665"/>
          </a:xfrm>
          <a:prstGeom prst="rect">
            <a:avLst/>
          </a:prstGeom>
          <a:noFill/>
        </p:spPr>
        <p:txBody>
          <a:bodyPr wrap="square" rtlCol="0">
            <a:spAutoFit/>
          </a:bodyPr>
          <a:lstStyle/>
          <a:p>
            <a:r>
              <a:rPr lang="en-US" sz="2400" b="1" dirty="0"/>
              <a:t>Let’s think about contacts</a:t>
            </a:r>
          </a:p>
        </p:txBody>
      </p:sp>
      <p:pic>
        <p:nvPicPr>
          <p:cNvPr id="11" name="Picture 10">
            <a:extLst>
              <a:ext uri="{FF2B5EF4-FFF2-40B4-BE49-F238E27FC236}">
                <a16:creationId xmlns:a16="http://schemas.microsoft.com/office/drawing/2014/main" id="{89E54D9E-B08B-3F4D-8E6B-D7476124FA4A}"/>
              </a:ext>
            </a:extLst>
          </p:cNvPr>
          <p:cNvPicPr>
            <a:picLocks noChangeAspect="1"/>
          </p:cNvPicPr>
          <p:nvPr/>
        </p:nvPicPr>
        <p:blipFill>
          <a:blip r:embed="rId2"/>
          <a:stretch>
            <a:fillRect/>
          </a:stretch>
        </p:blipFill>
        <p:spPr>
          <a:xfrm>
            <a:off x="6344479" y="738863"/>
            <a:ext cx="5486400" cy="5486400"/>
          </a:xfrm>
          <a:prstGeom prst="rect">
            <a:avLst/>
          </a:prstGeom>
        </p:spPr>
      </p:pic>
      <p:sp>
        <p:nvSpPr>
          <p:cNvPr id="12" name="Freeform 11">
            <a:extLst>
              <a:ext uri="{FF2B5EF4-FFF2-40B4-BE49-F238E27FC236}">
                <a16:creationId xmlns:a16="http://schemas.microsoft.com/office/drawing/2014/main" id="{9EBB83B0-7BBD-794F-96ED-DC5FD87D078F}"/>
              </a:ext>
            </a:extLst>
          </p:cNvPr>
          <p:cNvSpPr/>
          <p:nvPr/>
        </p:nvSpPr>
        <p:spPr>
          <a:xfrm>
            <a:off x="8328991" y="636104"/>
            <a:ext cx="795131" cy="2782957"/>
          </a:xfrm>
          <a:custGeom>
            <a:avLst/>
            <a:gdLst>
              <a:gd name="connsiteX0" fmla="*/ 735496 w 795131"/>
              <a:gd name="connsiteY0" fmla="*/ 2703444 h 2782957"/>
              <a:gd name="connsiteX1" fmla="*/ 0 w 795131"/>
              <a:gd name="connsiteY1" fmla="*/ 59635 h 2782957"/>
              <a:gd name="connsiteX2" fmla="*/ 795131 w 795131"/>
              <a:gd name="connsiteY2" fmla="*/ 0 h 2782957"/>
              <a:gd name="connsiteX3" fmla="*/ 715618 w 795131"/>
              <a:gd name="connsiteY3" fmla="*/ 2782957 h 2782957"/>
              <a:gd name="connsiteX4" fmla="*/ 715618 w 795131"/>
              <a:gd name="connsiteY4" fmla="*/ 2782957 h 278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31" h="2782957">
                <a:moveTo>
                  <a:pt x="735496" y="2703444"/>
                </a:moveTo>
                <a:lnTo>
                  <a:pt x="0" y="59635"/>
                </a:lnTo>
                <a:lnTo>
                  <a:pt x="795131" y="0"/>
                </a:lnTo>
                <a:lnTo>
                  <a:pt x="715618" y="2782957"/>
                </a:lnTo>
                <a:lnTo>
                  <a:pt x="715618" y="2782957"/>
                </a:lnTo>
              </a:path>
            </a:pathLst>
          </a:custGeom>
          <a:solidFill>
            <a:srgbClr val="FFFF0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2ABEC9-E3AD-704D-ABD1-FE879E6E09B4}"/>
              </a:ext>
            </a:extLst>
          </p:cNvPr>
          <p:cNvSpPr txBox="1"/>
          <p:nvPr/>
        </p:nvSpPr>
        <p:spPr>
          <a:xfrm rot="21373336">
            <a:off x="7891670" y="238539"/>
            <a:ext cx="1828800" cy="369332"/>
          </a:xfrm>
          <a:prstGeom prst="rect">
            <a:avLst/>
          </a:prstGeom>
          <a:noFill/>
        </p:spPr>
        <p:txBody>
          <a:bodyPr wrap="square" rtlCol="0">
            <a:spAutoFit/>
          </a:bodyPr>
          <a:lstStyle/>
          <a:p>
            <a:r>
              <a:rPr lang="en-US" dirty="0"/>
              <a:t>Money expertise</a:t>
            </a:r>
          </a:p>
        </p:txBody>
      </p:sp>
      <p:sp>
        <p:nvSpPr>
          <p:cNvPr id="14" name="Freeform 13">
            <a:extLst>
              <a:ext uri="{FF2B5EF4-FFF2-40B4-BE49-F238E27FC236}">
                <a16:creationId xmlns:a16="http://schemas.microsoft.com/office/drawing/2014/main" id="{C520F09B-60AA-4448-A4DE-1EABAC111231}"/>
              </a:ext>
            </a:extLst>
          </p:cNvPr>
          <p:cNvSpPr/>
          <p:nvPr/>
        </p:nvSpPr>
        <p:spPr>
          <a:xfrm rot="14265786">
            <a:off x="7722704" y="3046472"/>
            <a:ext cx="795131" cy="2782957"/>
          </a:xfrm>
          <a:custGeom>
            <a:avLst/>
            <a:gdLst>
              <a:gd name="connsiteX0" fmla="*/ 735496 w 795131"/>
              <a:gd name="connsiteY0" fmla="*/ 2703444 h 2782957"/>
              <a:gd name="connsiteX1" fmla="*/ 0 w 795131"/>
              <a:gd name="connsiteY1" fmla="*/ 59635 h 2782957"/>
              <a:gd name="connsiteX2" fmla="*/ 795131 w 795131"/>
              <a:gd name="connsiteY2" fmla="*/ 0 h 2782957"/>
              <a:gd name="connsiteX3" fmla="*/ 715618 w 795131"/>
              <a:gd name="connsiteY3" fmla="*/ 2782957 h 2782957"/>
              <a:gd name="connsiteX4" fmla="*/ 715618 w 795131"/>
              <a:gd name="connsiteY4" fmla="*/ 2782957 h 278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31" h="2782957">
                <a:moveTo>
                  <a:pt x="735496" y="2703444"/>
                </a:moveTo>
                <a:lnTo>
                  <a:pt x="0" y="59635"/>
                </a:lnTo>
                <a:lnTo>
                  <a:pt x="795131" y="0"/>
                </a:lnTo>
                <a:lnTo>
                  <a:pt x="715618" y="2782957"/>
                </a:lnTo>
                <a:lnTo>
                  <a:pt x="715618" y="2782957"/>
                </a:lnTo>
              </a:path>
            </a:pathLst>
          </a:custGeom>
          <a:solidFill>
            <a:srgbClr val="FF000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36B4AF8-4368-B94C-AA93-99EAFB3A9000}"/>
              </a:ext>
            </a:extLst>
          </p:cNvPr>
          <p:cNvSpPr txBox="1"/>
          <p:nvPr/>
        </p:nvSpPr>
        <p:spPr>
          <a:xfrm rot="3267469">
            <a:off x="5984468" y="5260360"/>
            <a:ext cx="1828800" cy="369332"/>
          </a:xfrm>
          <a:prstGeom prst="rect">
            <a:avLst/>
          </a:prstGeom>
          <a:noFill/>
        </p:spPr>
        <p:txBody>
          <a:bodyPr wrap="square" rtlCol="0">
            <a:spAutoFit/>
          </a:bodyPr>
          <a:lstStyle/>
          <a:p>
            <a:r>
              <a:rPr lang="en-US" dirty="0"/>
              <a:t>Moral support</a:t>
            </a:r>
          </a:p>
        </p:txBody>
      </p:sp>
      <p:sp>
        <p:nvSpPr>
          <p:cNvPr id="16" name="Freeform 15">
            <a:extLst>
              <a:ext uri="{FF2B5EF4-FFF2-40B4-BE49-F238E27FC236}">
                <a16:creationId xmlns:a16="http://schemas.microsoft.com/office/drawing/2014/main" id="{6E99D042-42F7-B44E-B0B5-3E408EAFCF61}"/>
              </a:ext>
            </a:extLst>
          </p:cNvPr>
          <p:cNvSpPr/>
          <p:nvPr/>
        </p:nvSpPr>
        <p:spPr>
          <a:xfrm rot="9822079">
            <a:off x="9337059" y="3202165"/>
            <a:ext cx="795131" cy="2782957"/>
          </a:xfrm>
          <a:custGeom>
            <a:avLst/>
            <a:gdLst>
              <a:gd name="connsiteX0" fmla="*/ 735496 w 795131"/>
              <a:gd name="connsiteY0" fmla="*/ 2703444 h 2782957"/>
              <a:gd name="connsiteX1" fmla="*/ 0 w 795131"/>
              <a:gd name="connsiteY1" fmla="*/ 59635 h 2782957"/>
              <a:gd name="connsiteX2" fmla="*/ 795131 w 795131"/>
              <a:gd name="connsiteY2" fmla="*/ 0 h 2782957"/>
              <a:gd name="connsiteX3" fmla="*/ 715618 w 795131"/>
              <a:gd name="connsiteY3" fmla="*/ 2782957 h 2782957"/>
              <a:gd name="connsiteX4" fmla="*/ 715618 w 795131"/>
              <a:gd name="connsiteY4" fmla="*/ 2782957 h 278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31" h="2782957">
                <a:moveTo>
                  <a:pt x="735496" y="2703444"/>
                </a:moveTo>
                <a:lnTo>
                  <a:pt x="0" y="59635"/>
                </a:lnTo>
                <a:lnTo>
                  <a:pt x="795131" y="0"/>
                </a:lnTo>
                <a:lnTo>
                  <a:pt x="715618" y="2782957"/>
                </a:lnTo>
                <a:lnTo>
                  <a:pt x="715618" y="2782957"/>
                </a:lnTo>
              </a:path>
            </a:pathLst>
          </a:custGeom>
          <a:solidFill>
            <a:srgbClr val="0070C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1468A73-E23E-9B41-AA71-36835A452227}"/>
              </a:ext>
            </a:extLst>
          </p:cNvPr>
          <p:cNvSpPr txBox="1"/>
          <p:nvPr/>
        </p:nvSpPr>
        <p:spPr>
          <a:xfrm rot="20566271">
            <a:off x="9238354" y="5882901"/>
            <a:ext cx="2266866" cy="369332"/>
          </a:xfrm>
          <a:prstGeom prst="rect">
            <a:avLst/>
          </a:prstGeom>
          <a:noFill/>
        </p:spPr>
        <p:txBody>
          <a:bodyPr wrap="square" rtlCol="0">
            <a:spAutoFit/>
          </a:bodyPr>
          <a:lstStyle/>
          <a:p>
            <a:r>
              <a:rPr lang="en-US" dirty="0"/>
              <a:t>Professional bodies</a:t>
            </a:r>
          </a:p>
        </p:txBody>
      </p:sp>
      <p:sp>
        <p:nvSpPr>
          <p:cNvPr id="18" name="Freeform 17">
            <a:extLst>
              <a:ext uri="{FF2B5EF4-FFF2-40B4-BE49-F238E27FC236}">
                <a16:creationId xmlns:a16="http://schemas.microsoft.com/office/drawing/2014/main" id="{9B6B8C44-E9AB-B24A-AB54-CBF0DA1882AC}"/>
              </a:ext>
            </a:extLst>
          </p:cNvPr>
          <p:cNvSpPr/>
          <p:nvPr/>
        </p:nvSpPr>
        <p:spPr>
          <a:xfrm rot="3537535">
            <a:off x="9737450" y="1053961"/>
            <a:ext cx="795131" cy="2782957"/>
          </a:xfrm>
          <a:custGeom>
            <a:avLst/>
            <a:gdLst>
              <a:gd name="connsiteX0" fmla="*/ 735496 w 795131"/>
              <a:gd name="connsiteY0" fmla="*/ 2703444 h 2782957"/>
              <a:gd name="connsiteX1" fmla="*/ 0 w 795131"/>
              <a:gd name="connsiteY1" fmla="*/ 59635 h 2782957"/>
              <a:gd name="connsiteX2" fmla="*/ 795131 w 795131"/>
              <a:gd name="connsiteY2" fmla="*/ 0 h 2782957"/>
              <a:gd name="connsiteX3" fmla="*/ 715618 w 795131"/>
              <a:gd name="connsiteY3" fmla="*/ 2782957 h 2782957"/>
              <a:gd name="connsiteX4" fmla="*/ 715618 w 795131"/>
              <a:gd name="connsiteY4" fmla="*/ 2782957 h 278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31" h="2782957">
                <a:moveTo>
                  <a:pt x="735496" y="2703444"/>
                </a:moveTo>
                <a:lnTo>
                  <a:pt x="0" y="59635"/>
                </a:lnTo>
                <a:lnTo>
                  <a:pt x="795131" y="0"/>
                </a:lnTo>
                <a:lnTo>
                  <a:pt x="715618" y="2782957"/>
                </a:lnTo>
                <a:lnTo>
                  <a:pt x="715618" y="2782957"/>
                </a:lnTo>
              </a:path>
            </a:pathLst>
          </a:custGeom>
          <a:solidFill>
            <a:srgbClr val="00B05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40E7B7C-2FA5-EE40-A430-9FE8DCA3E59F}"/>
              </a:ext>
            </a:extLst>
          </p:cNvPr>
          <p:cNvSpPr txBox="1"/>
          <p:nvPr/>
        </p:nvSpPr>
        <p:spPr>
          <a:xfrm rot="3267469">
            <a:off x="10767682" y="1492561"/>
            <a:ext cx="1571409" cy="369332"/>
          </a:xfrm>
          <a:prstGeom prst="rect">
            <a:avLst/>
          </a:prstGeom>
          <a:noFill/>
        </p:spPr>
        <p:txBody>
          <a:bodyPr wrap="square" rtlCol="0">
            <a:spAutoFit/>
          </a:bodyPr>
          <a:lstStyle/>
          <a:p>
            <a:pPr algn="ctr"/>
            <a:r>
              <a:rPr lang="en-US" dirty="0"/>
              <a:t>Clients</a:t>
            </a:r>
          </a:p>
        </p:txBody>
      </p:sp>
    </p:spTree>
    <p:extLst>
      <p:ext uri="{BB962C8B-B14F-4D97-AF65-F5344CB8AC3E}">
        <p14:creationId xmlns:p14="http://schemas.microsoft.com/office/powerpoint/2010/main" val="4935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258FF-3DDC-9249-B591-E95554024C9A}"/>
              </a:ext>
            </a:extLst>
          </p:cNvPr>
          <p:cNvSpPr txBox="1"/>
          <p:nvPr/>
        </p:nvSpPr>
        <p:spPr>
          <a:xfrm>
            <a:off x="604684" y="2289583"/>
            <a:ext cx="4689987" cy="3693319"/>
          </a:xfrm>
          <a:prstGeom prst="rect">
            <a:avLst/>
          </a:prstGeom>
          <a:solidFill>
            <a:schemeClr val="bg2"/>
          </a:solidFill>
        </p:spPr>
        <p:txBody>
          <a:bodyPr wrap="square" rtlCol="0">
            <a:spAutoFit/>
          </a:bodyPr>
          <a:lstStyle/>
          <a:p>
            <a:r>
              <a:rPr lang="en-US" dirty="0"/>
              <a:t>Business survival is often based on a single issue and that’s cashflow.</a:t>
            </a:r>
            <a:br>
              <a:rPr lang="en-US" dirty="0"/>
            </a:br>
            <a:br>
              <a:rPr lang="en-US" dirty="0"/>
            </a:br>
            <a:r>
              <a:rPr lang="en-US" dirty="0"/>
              <a:t>You need to know and understand your own worth, per hour ideally. What costs will you incur and what can you charge for?</a:t>
            </a:r>
          </a:p>
          <a:p>
            <a:endParaRPr lang="en-US" dirty="0"/>
          </a:p>
          <a:p>
            <a:r>
              <a:rPr lang="en-US" dirty="0"/>
              <a:t>Does what comes in add up to what goes out on a regular basis?</a:t>
            </a:r>
            <a:br>
              <a:rPr lang="en-US" dirty="0"/>
            </a:br>
            <a:br>
              <a:rPr lang="en-US" dirty="0"/>
            </a:br>
            <a:r>
              <a:rPr lang="en-US" dirty="0"/>
              <a:t>You can easily start to think about this right now, you don’t have to wait until you start a business of have to pitch a price as a freelancer.</a:t>
            </a:r>
          </a:p>
        </p:txBody>
      </p:sp>
      <p:sp>
        <p:nvSpPr>
          <p:cNvPr id="5" name="TextBox 4">
            <a:extLst>
              <a:ext uri="{FF2B5EF4-FFF2-40B4-BE49-F238E27FC236}">
                <a16:creationId xmlns:a16="http://schemas.microsoft.com/office/drawing/2014/main" id="{5646186F-BFBF-4D44-9EAC-EE04E6676F81}"/>
              </a:ext>
            </a:extLst>
          </p:cNvPr>
          <p:cNvSpPr txBox="1"/>
          <p:nvPr/>
        </p:nvSpPr>
        <p:spPr>
          <a:xfrm>
            <a:off x="604684" y="945347"/>
            <a:ext cx="6975987" cy="830997"/>
          </a:xfrm>
          <a:prstGeom prst="rect">
            <a:avLst/>
          </a:prstGeom>
          <a:noFill/>
        </p:spPr>
        <p:txBody>
          <a:bodyPr wrap="square" rtlCol="0">
            <a:spAutoFit/>
          </a:bodyPr>
          <a:lstStyle/>
          <a:p>
            <a:r>
              <a:rPr lang="en-US" sz="2400" b="1" dirty="0"/>
              <a:t>Let’s think about value in </a:t>
            </a:r>
            <a:br>
              <a:rPr lang="en-US" sz="2400" b="1" dirty="0"/>
            </a:br>
            <a:r>
              <a:rPr lang="en-US" sz="2400" b="1" dirty="0"/>
              <a:t>as well as value out</a:t>
            </a:r>
          </a:p>
        </p:txBody>
      </p:sp>
      <p:sp>
        <p:nvSpPr>
          <p:cNvPr id="2" name="Oval 1">
            <a:extLst>
              <a:ext uri="{FF2B5EF4-FFF2-40B4-BE49-F238E27FC236}">
                <a16:creationId xmlns:a16="http://schemas.microsoft.com/office/drawing/2014/main" id="{9D27F093-49DE-EB44-88BA-EA3DCA747BD5}"/>
              </a:ext>
            </a:extLst>
          </p:cNvPr>
          <p:cNvSpPr/>
          <p:nvPr/>
        </p:nvSpPr>
        <p:spPr>
          <a:xfrm>
            <a:off x="5294671" y="810484"/>
            <a:ext cx="1607574" cy="1607574"/>
          </a:xfrm>
          <a:prstGeom prst="ellipse">
            <a:avLst/>
          </a:prstGeom>
          <a:solidFill>
            <a:srgbClr val="00B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Time I spend</a:t>
            </a:r>
          </a:p>
        </p:txBody>
      </p:sp>
      <p:sp>
        <p:nvSpPr>
          <p:cNvPr id="6" name="Oval 5">
            <a:extLst>
              <a:ext uri="{FF2B5EF4-FFF2-40B4-BE49-F238E27FC236}">
                <a16:creationId xmlns:a16="http://schemas.microsoft.com/office/drawing/2014/main" id="{43A902E9-DF6E-9641-AD93-8AC7973C35D2}"/>
              </a:ext>
            </a:extLst>
          </p:cNvPr>
          <p:cNvSpPr/>
          <p:nvPr/>
        </p:nvSpPr>
        <p:spPr>
          <a:xfrm>
            <a:off x="5294671" y="2528669"/>
            <a:ext cx="1607574" cy="1607574"/>
          </a:xfrm>
          <a:prstGeom prst="ellipse">
            <a:avLst/>
          </a:prstGeom>
          <a:solidFill>
            <a:srgbClr val="00B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My hourly rate</a:t>
            </a:r>
          </a:p>
        </p:txBody>
      </p:sp>
      <p:sp>
        <p:nvSpPr>
          <p:cNvPr id="7" name="Oval 6">
            <a:extLst>
              <a:ext uri="{FF2B5EF4-FFF2-40B4-BE49-F238E27FC236}">
                <a16:creationId xmlns:a16="http://schemas.microsoft.com/office/drawing/2014/main" id="{714F5FAD-977B-4144-9BC6-CF2290CF16BA}"/>
              </a:ext>
            </a:extLst>
          </p:cNvPr>
          <p:cNvSpPr/>
          <p:nvPr/>
        </p:nvSpPr>
        <p:spPr>
          <a:xfrm>
            <a:off x="5294671" y="4494870"/>
            <a:ext cx="1607574" cy="1607574"/>
          </a:xfrm>
          <a:prstGeom prst="ellipse">
            <a:avLst/>
          </a:prstGeom>
          <a:solidFill>
            <a:srgbClr val="FF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Tax and costs</a:t>
            </a:r>
          </a:p>
        </p:txBody>
      </p:sp>
      <p:sp>
        <p:nvSpPr>
          <p:cNvPr id="8" name="TextBox 7">
            <a:extLst>
              <a:ext uri="{FF2B5EF4-FFF2-40B4-BE49-F238E27FC236}">
                <a16:creationId xmlns:a16="http://schemas.microsoft.com/office/drawing/2014/main" id="{A407DBCA-924A-ED4F-87BC-840CF9F987B2}"/>
              </a:ext>
            </a:extLst>
          </p:cNvPr>
          <p:cNvSpPr txBox="1"/>
          <p:nvPr/>
        </p:nvSpPr>
        <p:spPr>
          <a:xfrm>
            <a:off x="7113639" y="1120282"/>
            <a:ext cx="4689987" cy="923330"/>
          </a:xfrm>
          <a:prstGeom prst="rect">
            <a:avLst/>
          </a:prstGeom>
          <a:noFill/>
        </p:spPr>
        <p:txBody>
          <a:bodyPr wrap="square" rtlCol="0">
            <a:spAutoFit/>
          </a:bodyPr>
          <a:lstStyle/>
          <a:p>
            <a:r>
              <a:rPr lang="en-US" dirty="0"/>
              <a:t>Simply keep a record of the time it takes you to do things, maybe a Uni project for example. A diary is a good way to keep a timesheet record.</a:t>
            </a:r>
          </a:p>
        </p:txBody>
      </p:sp>
      <p:sp>
        <p:nvSpPr>
          <p:cNvPr id="9" name="TextBox 8">
            <a:extLst>
              <a:ext uri="{FF2B5EF4-FFF2-40B4-BE49-F238E27FC236}">
                <a16:creationId xmlns:a16="http://schemas.microsoft.com/office/drawing/2014/main" id="{DD4E36B3-662C-5C48-A084-66761B0C2D08}"/>
              </a:ext>
            </a:extLst>
          </p:cNvPr>
          <p:cNvSpPr txBox="1"/>
          <p:nvPr/>
        </p:nvSpPr>
        <p:spPr>
          <a:xfrm>
            <a:off x="7113637" y="2261702"/>
            <a:ext cx="4689987" cy="2308324"/>
          </a:xfrm>
          <a:prstGeom prst="rect">
            <a:avLst/>
          </a:prstGeom>
          <a:noFill/>
        </p:spPr>
        <p:txBody>
          <a:bodyPr wrap="square" rtlCol="0">
            <a:spAutoFit/>
          </a:bodyPr>
          <a:lstStyle/>
          <a:p>
            <a:r>
              <a:rPr lang="en-US" dirty="0"/>
              <a:t>Find a salary figure that’s reasonable to benchmark yourself against (e.g. £21K). Decide how many weeks a year you wish to work (e.g.48), and how many hours a week you wish to work (e.g. 40). Divide  the salary by the weeks then the years (e.g. £21k ÷ 48 = £437.50 a week. That divided by 40 = £10. 94 an hour when rounded off.</a:t>
            </a:r>
          </a:p>
        </p:txBody>
      </p:sp>
      <p:sp>
        <p:nvSpPr>
          <p:cNvPr id="10" name="TextBox 9">
            <a:extLst>
              <a:ext uri="{FF2B5EF4-FFF2-40B4-BE49-F238E27FC236}">
                <a16:creationId xmlns:a16="http://schemas.microsoft.com/office/drawing/2014/main" id="{F069F152-B1D0-EE47-BB20-2A7FA2090315}"/>
              </a:ext>
            </a:extLst>
          </p:cNvPr>
          <p:cNvSpPr txBox="1"/>
          <p:nvPr/>
        </p:nvSpPr>
        <p:spPr>
          <a:xfrm>
            <a:off x="7113636" y="4788116"/>
            <a:ext cx="4689987" cy="1200329"/>
          </a:xfrm>
          <a:prstGeom prst="rect">
            <a:avLst/>
          </a:prstGeom>
          <a:noFill/>
        </p:spPr>
        <p:txBody>
          <a:bodyPr wrap="square" rtlCol="0">
            <a:spAutoFit/>
          </a:bodyPr>
          <a:lstStyle/>
          <a:p>
            <a:r>
              <a:rPr lang="en-US" dirty="0"/>
              <a:t>This is just a very basic guide, outgoings such as tax, rent and National Insurance Contributions will need to be taken into account when you do it for real.</a:t>
            </a:r>
          </a:p>
        </p:txBody>
      </p:sp>
    </p:spTree>
    <p:extLst>
      <p:ext uri="{BB962C8B-B14F-4D97-AF65-F5344CB8AC3E}">
        <p14:creationId xmlns:p14="http://schemas.microsoft.com/office/powerpoint/2010/main" val="83158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support </a:t>
            </a:r>
          </a:p>
        </p:txBody>
      </p:sp>
      <p:sp>
        <p:nvSpPr>
          <p:cNvPr id="3" name="Content Placeholder 2"/>
          <p:cNvSpPr>
            <a:spLocks noGrp="1"/>
          </p:cNvSpPr>
          <p:nvPr>
            <p:ph idx="1"/>
          </p:nvPr>
        </p:nvSpPr>
        <p:spPr/>
        <p:txBody>
          <a:bodyPr>
            <a:normAutofit lnSpcReduction="10000"/>
          </a:bodyPr>
          <a:lstStyle/>
          <a:p>
            <a:r>
              <a:rPr lang="en-US" dirty="0"/>
              <a:t>Networking activities</a:t>
            </a:r>
          </a:p>
          <a:p>
            <a:r>
              <a:rPr lang="en-US" dirty="0"/>
              <a:t>Meet those from other sectors, introductions to stakeholders</a:t>
            </a:r>
          </a:p>
          <a:p>
            <a:r>
              <a:rPr lang="en-US" dirty="0"/>
              <a:t>Who can you collaborate with? </a:t>
            </a:r>
          </a:p>
          <a:p>
            <a:r>
              <a:rPr lang="en-US" dirty="0"/>
              <a:t>Who are the stakeholders </a:t>
            </a:r>
            <a:r>
              <a:rPr lang="mr-IN" dirty="0"/>
              <a:t>–</a:t>
            </a:r>
            <a:r>
              <a:rPr lang="en-US" dirty="0"/>
              <a:t> how do you meet them?</a:t>
            </a:r>
          </a:p>
          <a:p>
            <a:r>
              <a:rPr lang="en-US" dirty="0"/>
              <a:t>Why would someone be interested?</a:t>
            </a:r>
          </a:p>
          <a:p>
            <a:r>
              <a:rPr lang="en-US" dirty="0"/>
              <a:t>Grant finder </a:t>
            </a:r>
          </a:p>
          <a:p>
            <a:r>
              <a:rPr lang="en-US" dirty="0"/>
              <a:t>What is your business model </a:t>
            </a:r>
            <a:r>
              <a:rPr lang="mr-IN" dirty="0"/>
              <a:t>–</a:t>
            </a:r>
            <a:r>
              <a:rPr lang="en-US" dirty="0"/>
              <a:t> social enterprise, circular economy? </a:t>
            </a:r>
          </a:p>
          <a:p>
            <a:r>
              <a:rPr lang="en-US" dirty="0"/>
              <a:t>Intellectual property </a:t>
            </a:r>
            <a:r>
              <a:rPr lang="mr-IN" dirty="0"/>
              <a:t>–</a:t>
            </a:r>
            <a:r>
              <a:rPr lang="en-US" dirty="0"/>
              <a:t> tech transfer office. </a:t>
            </a:r>
          </a:p>
          <a:p>
            <a:r>
              <a:rPr lang="en-US" dirty="0"/>
              <a:t>ASK </a:t>
            </a:r>
            <a:r>
              <a:rPr lang="mr-IN" dirty="0"/>
              <a:t>–</a:t>
            </a:r>
            <a:r>
              <a:rPr lang="en-US" dirty="0"/>
              <a:t> Offer your expertise too. </a:t>
            </a:r>
          </a:p>
        </p:txBody>
      </p:sp>
    </p:spTree>
    <p:extLst>
      <p:ext uri="{BB962C8B-B14F-4D97-AF65-F5344CB8AC3E}">
        <p14:creationId xmlns:p14="http://schemas.microsoft.com/office/powerpoint/2010/main" val="20463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981200" y="541867"/>
            <a:ext cx="8147248" cy="5926040"/>
          </a:xfrm>
        </p:spPr>
        <p:txBody>
          <a:bodyPr>
            <a:noAutofit/>
          </a:bodyPr>
          <a:lstStyle/>
          <a:p>
            <a:pPr marL="0" indent="0" algn="ctr">
              <a:buNone/>
            </a:pPr>
            <a:r>
              <a:rPr lang="en-GB" sz="6000" dirty="0">
                <a:solidFill>
                  <a:srgbClr val="376092"/>
                </a:solidFill>
              </a:rPr>
              <a:t>Hindsight?</a:t>
            </a:r>
          </a:p>
          <a:p>
            <a:pPr marL="0" indent="0" algn="ctr">
              <a:buNone/>
            </a:pPr>
            <a:r>
              <a:rPr lang="en-GB" sz="6000" dirty="0">
                <a:solidFill>
                  <a:srgbClr val="376092"/>
                </a:solidFill>
              </a:rPr>
              <a:t>Insight?</a:t>
            </a:r>
          </a:p>
          <a:p>
            <a:pPr marL="0" indent="0" algn="ctr">
              <a:buNone/>
            </a:pPr>
            <a:r>
              <a:rPr lang="en-GB" sz="6000" dirty="0">
                <a:solidFill>
                  <a:srgbClr val="376092"/>
                </a:solidFill>
              </a:rPr>
              <a:t>Foresight?</a:t>
            </a:r>
          </a:p>
          <a:p>
            <a:pPr marL="0" indent="0" algn="ctr">
              <a:buNone/>
            </a:pPr>
            <a:endParaRPr lang="en-US" sz="2400" dirty="0"/>
          </a:p>
          <a:p>
            <a:pPr marL="0" indent="0" algn="ctr">
              <a:buNone/>
            </a:pPr>
            <a:r>
              <a:rPr lang="en-US" sz="2400" dirty="0"/>
              <a:t>“</a:t>
            </a:r>
            <a:r>
              <a:rPr lang="en-US" sz="2400" i="1" dirty="0"/>
              <a:t>Talent hits a target no-one else can hit </a:t>
            </a:r>
          </a:p>
          <a:p>
            <a:pPr marL="0" indent="0" algn="ctr">
              <a:buNone/>
            </a:pPr>
            <a:r>
              <a:rPr lang="en-US" sz="2400" i="1" dirty="0"/>
              <a:t>genius hits a target no-one else can see.</a:t>
            </a:r>
            <a:r>
              <a:rPr lang="en-US" sz="2400" dirty="0"/>
              <a:t>” </a:t>
            </a:r>
          </a:p>
          <a:p>
            <a:pPr marL="0" indent="0" algn="ctr">
              <a:buNone/>
            </a:pPr>
            <a:endParaRPr lang="en-US" sz="6000" dirty="0"/>
          </a:p>
          <a:p>
            <a:pPr marL="0" indent="0" algn="ctr">
              <a:buNone/>
            </a:pPr>
            <a:r>
              <a:rPr lang="en-US" sz="1800" dirty="0"/>
              <a:t>Arthur Schopenhauer 1788 - 1860</a:t>
            </a:r>
            <a:endParaRPr lang="en-GB" sz="1800" dirty="0"/>
          </a:p>
          <a:p>
            <a:pPr marL="0" indent="0" algn="ctr">
              <a:buNone/>
            </a:pPr>
            <a:endParaRPr lang="en-GB" sz="6000" dirty="0"/>
          </a:p>
          <a:p>
            <a:pPr marL="0" indent="0" algn="ctr">
              <a:buNone/>
            </a:pPr>
            <a:endParaRPr lang="en-US" dirty="0">
              <a:solidFill>
                <a:srgbClr val="376092"/>
              </a:solidFill>
            </a:endParaRPr>
          </a:p>
          <a:p>
            <a:pPr algn="ctr"/>
            <a:endParaRPr lang="en-US" dirty="0">
              <a:solidFill>
                <a:srgbClr val="376092"/>
              </a:solidFill>
            </a:endParaRPr>
          </a:p>
          <a:p>
            <a:pPr marL="0" indent="0" algn="ctr">
              <a:buNone/>
            </a:pPr>
            <a:endParaRPr lang="en-GB" dirty="0">
              <a:solidFill>
                <a:srgbClr val="376092"/>
              </a:solidFill>
            </a:endParaRPr>
          </a:p>
          <a:p>
            <a:pPr marL="0" indent="0" algn="ctr">
              <a:buNone/>
            </a:pPr>
            <a:endParaRPr lang="en-GB" dirty="0">
              <a:solidFill>
                <a:srgbClr val="7F7F7F"/>
              </a:solidFill>
            </a:endParaRPr>
          </a:p>
        </p:txBody>
      </p:sp>
    </p:spTree>
    <p:extLst>
      <p:ext uri="{BB962C8B-B14F-4D97-AF65-F5344CB8AC3E}">
        <p14:creationId xmlns:p14="http://schemas.microsoft.com/office/powerpoint/2010/main" val="207377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3C19E-68BB-604A-9033-46532F484FB4}"/>
              </a:ext>
            </a:extLst>
          </p:cNvPr>
          <p:cNvPicPr>
            <a:picLocks noChangeAspect="1"/>
          </p:cNvPicPr>
          <p:nvPr/>
        </p:nvPicPr>
        <p:blipFill>
          <a:blip r:embed="rId2"/>
          <a:stretch>
            <a:fillRect/>
          </a:stretch>
        </p:blipFill>
        <p:spPr>
          <a:xfrm>
            <a:off x="1773104" y="3572740"/>
            <a:ext cx="3588016" cy="2711529"/>
          </a:xfrm>
          <a:prstGeom prst="rect">
            <a:avLst/>
          </a:prstGeom>
        </p:spPr>
      </p:pic>
      <p:pic>
        <p:nvPicPr>
          <p:cNvPr id="7" name="Picture 6">
            <a:extLst>
              <a:ext uri="{FF2B5EF4-FFF2-40B4-BE49-F238E27FC236}">
                <a16:creationId xmlns:a16="http://schemas.microsoft.com/office/drawing/2014/main" id="{048C50F3-4159-D84F-83FD-2EA1DACEBB88}"/>
              </a:ext>
            </a:extLst>
          </p:cNvPr>
          <p:cNvPicPr>
            <a:picLocks noChangeAspect="1"/>
          </p:cNvPicPr>
          <p:nvPr/>
        </p:nvPicPr>
        <p:blipFill>
          <a:blip r:embed="rId3"/>
          <a:stretch>
            <a:fillRect/>
          </a:stretch>
        </p:blipFill>
        <p:spPr>
          <a:xfrm>
            <a:off x="6762815" y="1062039"/>
            <a:ext cx="4719904" cy="5457825"/>
          </a:xfrm>
          <a:prstGeom prst="rect">
            <a:avLst/>
          </a:prstGeom>
        </p:spPr>
      </p:pic>
      <p:pic>
        <p:nvPicPr>
          <p:cNvPr id="10" name="Picture 9">
            <a:extLst>
              <a:ext uri="{FF2B5EF4-FFF2-40B4-BE49-F238E27FC236}">
                <a16:creationId xmlns:a16="http://schemas.microsoft.com/office/drawing/2014/main" id="{1BE367A7-C4F5-6046-8A0F-E4238D1FF4E6}"/>
              </a:ext>
            </a:extLst>
          </p:cNvPr>
          <p:cNvPicPr>
            <a:picLocks noChangeAspect="1"/>
          </p:cNvPicPr>
          <p:nvPr/>
        </p:nvPicPr>
        <p:blipFill>
          <a:blip r:embed="rId4"/>
          <a:stretch>
            <a:fillRect/>
          </a:stretch>
        </p:blipFill>
        <p:spPr>
          <a:xfrm>
            <a:off x="1773105" y="702314"/>
            <a:ext cx="3400425" cy="2427081"/>
          </a:xfrm>
          <a:prstGeom prst="rect">
            <a:avLst/>
          </a:prstGeom>
        </p:spPr>
      </p:pic>
    </p:spTree>
    <p:extLst>
      <p:ext uri="{BB962C8B-B14F-4D97-AF65-F5344CB8AC3E}">
        <p14:creationId xmlns:p14="http://schemas.microsoft.com/office/powerpoint/2010/main" val="94935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4FEC1-E614-A342-B2B1-F4A8036A9CF1}"/>
              </a:ext>
            </a:extLst>
          </p:cNvPr>
          <p:cNvPicPr>
            <a:picLocks noChangeAspect="1"/>
          </p:cNvPicPr>
          <p:nvPr/>
        </p:nvPicPr>
        <p:blipFill>
          <a:blip r:embed="rId2"/>
          <a:stretch>
            <a:fillRect/>
          </a:stretch>
        </p:blipFill>
        <p:spPr>
          <a:xfrm>
            <a:off x="5562664" y="767632"/>
            <a:ext cx="6629336" cy="4767163"/>
          </a:xfrm>
          <a:prstGeom prst="rect">
            <a:avLst/>
          </a:prstGeom>
        </p:spPr>
      </p:pic>
      <p:sp>
        <p:nvSpPr>
          <p:cNvPr id="4" name="TextBox 3">
            <a:extLst>
              <a:ext uri="{FF2B5EF4-FFF2-40B4-BE49-F238E27FC236}">
                <a16:creationId xmlns:a16="http://schemas.microsoft.com/office/drawing/2014/main" id="{E6B258FF-3DDC-9249-B591-E95554024C9A}"/>
              </a:ext>
            </a:extLst>
          </p:cNvPr>
          <p:cNvSpPr txBox="1"/>
          <p:nvPr/>
        </p:nvSpPr>
        <p:spPr>
          <a:xfrm>
            <a:off x="604684" y="1622323"/>
            <a:ext cx="4778477" cy="2585323"/>
          </a:xfrm>
          <a:prstGeom prst="rect">
            <a:avLst/>
          </a:prstGeom>
          <a:solidFill>
            <a:schemeClr val="bg1">
              <a:lumMod val="85000"/>
            </a:schemeClr>
          </a:solidFill>
        </p:spPr>
        <p:txBody>
          <a:bodyPr wrap="square" rtlCol="0">
            <a:spAutoFit/>
          </a:bodyPr>
          <a:lstStyle/>
          <a:p>
            <a:r>
              <a:rPr lang="en-US" dirty="0"/>
              <a:t>In 2014 the All Party Parliamentary Group for Micro Business asked their members in the UK what they wanted from an employee.</a:t>
            </a:r>
          </a:p>
          <a:p>
            <a:endParaRPr lang="en-US" dirty="0"/>
          </a:p>
          <a:p>
            <a:r>
              <a:rPr lang="en-US" dirty="0"/>
              <a:t>The answer was remarkably simple, they wanted people who knew their subject, knew a bit about the world of business but above all, were motivated learners who could be creative and innovative on their behalf.</a:t>
            </a:r>
          </a:p>
        </p:txBody>
      </p:sp>
      <p:sp>
        <p:nvSpPr>
          <p:cNvPr id="5" name="TextBox 4">
            <a:extLst>
              <a:ext uri="{FF2B5EF4-FFF2-40B4-BE49-F238E27FC236}">
                <a16:creationId xmlns:a16="http://schemas.microsoft.com/office/drawing/2014/main" id="{5646186F-BFBF-4D44-9EAC-EE04E6676F81}"/>
              </a:ext>
            </a:extLst>
          </p:cNvPr>
          <p:cNvSpPr txBox="1"/>
          <p:nvPr/>
        </p:nvSpPr>
        <p:spPr>
          <a:xfrm>
            <a:off x="604684" y="604684"/>
            <a:ext cx="6975987" cy="830997"/>
          </a:xfrm>
          <a:prstGeom prst="rect">
            <a:avLst/>
          </a:prstGeom>
          <a:noFill/>
        </p:spPr>
        <p:txBody>
          <a:bodyPr wrap="square" rtlCol="0">
            <a:spAutoFit/>
          </a:bodyPr>
          <a:lstStyle/>
          <a:p>
            <a:r>
              <a:rPr lang="en-US" sz="2400" b="1" dirty="0"/>
              <a:t>Decisions, decisions… </a:t>
            </a:r>
            <a:br>
              <a:rPr lang="en-US" sz="2400" b="1" dirty="0"/>
            </a:br>
            <a:r>
              <a:rPr lang="en-US" sz="2400" b="1" dirty="0"/>
              <a:t>important questions to ask yourself</a:t>
            </a:r>
          </a:p>
        </p:txBody>
      </p:sp>
      <p:sp>
        <p:nvSpPr>
          <p:cNvPr id="2" name="TextBox 1">
            <a:extLst>
              <a:ext uri="{FF2B5EF4-FFF2-40B4-BE49-F238E27FC236}">
                <a16:creationId xmlns:a16="http://schemas.microsoft.com/office/drawing/2014/main" id="{CEE5842F-4E8F-7047-8A2A-0069D24DAF9B}"/>
              </a:ext>
            </a:extLst>
          </p:cNvPr>
          <p:cNvSpPr txBox="1"/>
          <p:nvPr/>
        </p:nvSpPr>
        <p:spPr>
          <a:xfrm>
            <a:off x="716045" y="4534926"/>
            <a:ext cx="4995642" cy="1631216"/>
          </a:xfrm>
          <a:prstGeom prst="rect">
            <a:avLst/>
          </a:prstGeom>
          <a:noFill/>
        </p:spPr>
        <p:txBody>
          <a:bodyPr wrap="square" rtlCol="0">
            <a:spAutoFit/>
          </a:bodyPr>
          <a:lstStyle/>
          <a:p>
            <a:r>
              <a:rPr lang="en-US" dirty="0">
                <a:solidFill>
                  <a:srgbClr val="FF0000"/>
                </a:solidFill>
              </a:rPr>
              <a:t>* A LinkedIn survey in 2018 indicated that these enterprising skills are in greater demand than subject expertise!</a:t>
            </a:r>
          </a:p>
          <a:p>
            <a:endParaRPr lang="en-US" dirty="0"/>
          </a:p>
          <a:p>
            <a:r>
              <a:rPr lang="en-US" sz="1400" dirty="0"/>
              <a:t>(https://</a:t>
            </a:r>
            <a:r>
              <a:rPr lang="en-US" sz="1400" dirty="0" err="1"/>
              <a:t>learning.linkedin.com</a:t>
            </a:r>
            <a:r>
              <a:rPr lang="en-US" sz="1400" dirty="0"/>
              <a:t>/resources/workplace-learning-report-2018)</a:t>
            </a:r>
          </a:p>
        </p:txBody>
      </p:sp>
      <p:sp>
        <p:nvSpPr>
          <p:cNvPr id="6" name="TextBox 5">
            <a:extLst>
              <a:ext uri="{FF2B5EF4-FFF2-40B4-BE49-F238E27FC236}">
                <a16:creationId xmlns:a16="http://schemas.microsoft.com/office/drawing/2014/main" id="{9576EEF0-3995-DA42-99BB-20D58E7DBA99}"/>
              </a:ext>
            </a:extLst>
          </p:cNvPr>
          <p:cNvSpPr txBox="1"/>
          <p:nvPr/>
        </p:nvSpPr>
        <p:spPr>
          <a:xfrm>
            <a:off x="6135756" y="5342637"/>
            <a:ext cx="5632174" cy="1015663"/>
          </a:xfrm>
          <a:prstGeom prst="rect">
            <a:avLst/>
          </a:prstGeom>
          <a:noFill/>
        </p:spPr>
        <p:txBody>
          <a:bodyPr wrap="square" rtlCol="0">
            <a:spAutoFit/>
          </a:bodyPr>
          <a:lstStyle/>
          <a:p>
            <a:r>
              <a:rPr lang="en-US" sz="1400" dirty="0"/>
              <a:t>Anderson, S., </a:t>
            </a:r>
            <a:r>
              <a:rPr lang="en-US" sz="1400" dirty="0" err="1"/>
              <a:t>Culkin</a:t>
            </a:r>
            <a:r>
              <a:rPr lang="en-US" sz="1400" dirty="0"/>
              <a:t>, N. Penaluna, A and Smith, K (2014) An Education System fit for an Entrepreneur: 5</a:t>
            </a:r>
            <a:r>
              <a:rPr lang="en-US" sz="1400" baseline="30000" dirty="0"/>
              <a:t>th</a:t>
            </a:r>
            <a:r>
              <a:rPr lang="en-US" sz="1400" dirty="0"/>
              <a:t> report of the All Parliamentary Group for </a:t>
            </a:r>
            <a:r>
              <a:rPr lang="en-US" sz="1400" dirty="0" err="1"/>
              <a:t>MicroBusinesses</a:t>
            </a:r>
            <a:r>
              <a:rPr lang="en-US" sz="1400" dirty="0"/>
              <a:t>. London: The Stationery Office, p17.</a:t>
            </a:r>
          </a:p>
          <a:p>
            <a:endParaRPr lang="en-US" dirty="0"/>
          </a:p>
        </p:txBody>
      </p:sp>
    </p:spTree>
    <p:extLst>
      <p:ext uri="{BB962C8B-B14F-4D97-AF65-F5344CB8AC3E}">
        <p14:creationId xmlns:p14="http://schemas.microsoft.com/office/powerpoint/2010/main" val="161070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connections: Skills and support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3383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all about it </a:t>
            </a:r>
          </a:p>
        </p:txBody>
      </p:sp>
      <p:sp>
        <p:nvSpPr>
          <p:cNvPr id="3" name="Content Placeholder 2"/>
          <p:cNvSpPr>
            <a:spLocks noGrp="1"/>
          </p:cNvSpPr>
          <p:nvPr>
            <p:ph idx="1"/>
          </p:nvPr>
        </p:nvSpPr>
        <p:spPr/>
        <p:txBody>
          <a:bodyPr/>
          <a:lstStyle/>
          <a:p>
            <a:r>
              <a:rPr lang="en-US" dirty="0" err="1"/>
              <a:t>Entrecomp</a:t>
            </a:r>
            <a:endParaRPr lang="en-US" dirty="0"/>
          </a:p>
          <a:p>
            <a:r>
              <a:rPr lang="en-US" dirty="0"/>
              <a:t> </a:t>
            </a:r>
            <a:r>
              <a:rPr lang="en-US" dirty="0">
                <a:hlinkClick r:id="rId2"/>
              </a:rPr>
              <a:t>https://ec.europa.eu/jrc/en/publication/eur-scientific-and-technical-research-reports/entrecomp-action-get-inspired-make-it-happen-user-guide-european-entrepreneurship-competence</a:t>
            </a:r>
            <a:endParaRPr lang="en-US" dirty="0"/>
          </a:p>
          <a:p>
            <a:endParaRPr lang="en-US" dirty="0"/>
          </a:p>
        </p:txBody>
      </p:sp>
    </p:spTree>
    <p:extLst>
      <p:ext uri="{BB962C8B-B14F-4D97-AF65-F5344CB8AC3E}">
        <p14:creationId xmlns:p14="http://schemas.microsoft.com/office/powerpoint/2010/main" val="178615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75" y="162771"/>
            <a:ext cx="10515600" cy="1325563"/>
          </a:xfrm>
        </p:spPr>
        <p:txBody>
          <a:bodyPr/>
          <a:lstStyle/>
          <a:p>
            <a:r>
              <a:rPr lang="en-US" dirty="0">
                <a:solidFill>
                  <a:srgbClr val="0070C0"/>
                </a:solidFill>
              </a:rPr>
              <a:t>Lets think about our thinking </a:t>
            </a:r>
          </a:p>
        </p:txBody>
      </p:sp>
      <p:pic>
        <p:nvPicPr>
          <p:cNvPr id="8" name="Picture 7">
            <a:extLst>
              <a:ext uri="{FF2B5EF4-FFF2-40B4-BE49-F238E27FC236}">
                <a16:creationId xmlns:a16="http://schemas.microsoft.com/office/drawing/2014/main" id="{BA93B50D-8D49-4F47-9E20-B78A3D9BF629}"/>
              </a:ext>
            </a:extLst>
          </p:cNvPr>
          <p:cNvPicPr>
            <a:picLocks noChangeAspect="1"/>
          </p:cNvPicPr>
          <p:nvPr/>
        </p:nvPicPr>
        <p:blipFill>
          <a:blip r:embed="rId2"/>
          <a:stretch>
            <a:fillRect/>
          </a:stretch>
        </p:blipFill>
        <p:spPr>
          <a:xfrm>
            <a:off x="991892" y="1488334"/>
            <a:ext cx="1957307" cy="2183150"/>
          </a:xfrm>
          <a:prstGeom prst="rect">
            <a:avLst/>
          </a:prstGeom>
        </p:spPr>
      </p:pic>
      <p:sp>
        <p:nvSpPr>
          <p:cNvPr id="10" name="TextBox 9">
            <a:extLst>
              <a:ext uri="{FF2B5EF4-FFF2-40B4-BE49-F238E27FC236}">
                <a16:creationId xmlns:a16="http://schemas.microsoft.com/office/drawing/2014/main" id="{5505AB16-C8E9-0945-8D02-56133D5EFB52}"/>
              </a:ext>
            </a:extLst>
          </p:cNvPr>
          <p:cNvSpPr txBox="1"/>
          <p:nvPr/>
        </p:nvSpPr>
        <p:spPr>
          <a:xfrm>
            <a:off x="3102891" y="1488334"/>
            <a:ext cx="3933340" cy="1815882"/>
          </a:xfrm>
          <a:prstGeom prst="rect">
            <a:avLst/>
          </a:prstGeom>
          <a:noFill/>
        </p:spPr>
        <p:txBody>
          <a:bodyPr wrap="square" rtlCol="0">
            <a:spAutoFit/>
          </a:bodyPr>
          <a:lstStyle/>
          <a:p>
            <a:r>
              <a:rPr lang="en-US" sz="2800" dirty="0"/>
              <a:t>“Uncertainty is an uncomfortable position. But certainty is an absurd one.”</a:t>
            </a:r>
          </a:p>
        </p:txBody>
      </p:sp>
      <p:sp>
        <p:nvSpPr>
          <p:cNvPr id="11" name="TextBox 10">
            <a:extLst>
              <a:ext uri="{FF2B5EF4-FFF2-40B4-BE49-F238E27FC236}">
                <a16:creationId xmlns:a16="http://schemas.microsoft.com/office/drawing/2014/main" id="{A4EB9A4B-9B9F-294C-BDD9-CC7DEE5708F3}"/>
              </a:ext>
            </a:extLst>
          </p:cNvPr>
          <p:cNvSpPr txBox="1"/>
          <p:nvPr/>
        </p:nvSpPr>
        <p:spPr>
          <a:xfrm>
            <a:off x="945398" y="3829453"/>
            <a:ext cx="2972445" cy="769441"/>
          </a:xfrm>
          <a:prstGeom prst="rect">
            <a:avLst/>
          </a:prstGeom>
          <a:noFill/>
        </p:spPr>
        <p:txBody>
          <a:bodyPr wrap="square" rtlCol="0">
            <a:spAutoFit/>
          </a:bodyPr>
          <a:lstStyle/>
          <a:p>
            <a:r>
              <a:rPr lang="en-US" sz="2400" dirty="0"/>
              <a:t>Voltaire 1694 - 1778</a:t>
            </a:r>
          </a:p>
          <a:p>
            <a:r>
              <a:rPr lang="en-US" sz="2000" dirty="0"/>
              <a:t>(</a:t>
            </a:r>
            <a:r>
              <a:rPr lang="en-GB" sz="2000" dirty="0"/>
              <a:t>François-Marie </a:t>
            </a:r>
            <a:r>
              <a:rPr lang="en-GB" sz="2000" dirty="0" err="1"/>
              <a:t>Arouet</a:t>
            </a:r>
            <a:r>
              <a:rPr lang="en-GB" sz="2000" dirty="0"/>
              <a:t>)</a:t>
            </a:r>
            <a:endParaRPr lang="en-US" sz="2000" dirty="0"/>
          </a:p>
        </p:txBody>
      </p:sp>
      <p:grpSp>
        <p:nvGrpSpPr>
          <p:cNvPr id="17" name="Group 16">
            <a:extLst>
              <a:ext uri="{FF2B5EF4-FFF2-40B4-BE49-F238E27FC236}">
                <a16:creationId xmlns:a16="http://schemas.microsoft.com/office/drawing/2014/main" id="{5760C9BA-0272-4F49-BCF2-74C7A906332C}"/>
              </a:ext>
            </a:extLst>
          </p:cNvPr>
          <p:cNvGrpSpPr/>
          <p:nvPr/>
        </p:nvGrpSpPr>
        <p:grpSpPr>
          <a:xfrm>
            <a:off x="4149992" y="2579909"/>
            <a:ext cx="7520230" cy="3868642"/>
            <a:chOff x="4149992" y="2579909"/>
            <a:chExt cx="7520230" cy="3868642"/>
          </a:xfrm>
        </p:grpSpPr>
        <p:pic>
          <p:nvPicPr>
            <p:cNvPr id="13" name="Picture 12">
              <a:extLst>
                <a:ext uri="{FF2B5EF4-FFF2-40B4-BE49-F238E27FC236}">
                  <a16:creationId xmlns:a16="http://schemas.microsoft.com/office/drawing/2014/main" id="{75EFE988-E9DA-6C4D-9D05-AB2FE1EB313E}"/>
                </a:ext>
              </a:extLst>
            </p:cNvPr>
            <p:cNvPicPr>
              <a:picLocks noChangeAspect="1"/>
            </p:cNvPicPr>
            <p:nvPr/>
          </p:nvPicPr>
          <p:blipFill>
            <a:blip r:embed="rId3"/>
            <a:stretch>
              <a:fillRect/>
            </a:stretch>
          </p:blipFill>
          <p:spPr>
            <a:xfrm>
              <a:off x="9602813" y="3995226"/>
              <a:ext cx="2067409" cy="2453325"/>
            </a:xfrm>
            <a:prstGeom prst="rect">
              <a:avLst/>
            </a:prstGeom>
          </p:spPr>
        </p:pic>
        <p:sp>
          <p:nvSpPr>
            <p:cNvPr id="14" name="TextBox 13">
              <a:extLst>
                <a:ext uri="{FF2B5EF4-FFF2-40B4-BE49-F238E27FC236}">
                  <a16:creationId xmlns:a16="http://schemas.microsoft.com/office/drawing/2014/main" id="{452A0AAD-72C1-0E42-A112-0BDBFB4D1ED1}"/>
                </a:ext>
              </a:extLst>
            </p:cNvPr>
            <p:cNvSpPr txBox="1"/>
            <p:nvPr/>
          </p:nvSpPr>
          <p:spPr>
            <a:xfrm>
              <a:off x="4149992" y="3975625"/>
              <a:ext cx="5452821" cy="2246769"/>
            </a:xfrm>
            <a:prstGeom prst="rect">
              <a:avLst/>
            </a:prstGeom>
            <a:noFill/>
          </p:spPr>
          <p:txBody>
            <a:bodyPr wrap="square" rtlCol="0">
              <a:spAutoFit/>
            </a:bodyPr>
            <a:lstStyle/>
            <a:p>
              <a:r>
                <a:rPr lang="en-US" sz="2800" dirty="0"/>
                <a:t>“To develop a complete mind; study the science of art; study the art of science. Learn to see. Realize that everything connects to everything else.”</a:t>
              </a:r>
            </a:p>
          </p:txBody>
        </p:sp>
        <p:sp>
          <p:nvSpPr>
            <p:cNvPr id="16" name="TextBox 15">
              <a:extLst>
                <a:ext uri="{FF2B5EF4-FFF2-40B4-BE49-F238E27FC236}">
                  <a16:creationId xmlns:a16="http://schemas.microsoft.com/office/drawing/2014/main" id="{B0968D6C-D945-344B-BAE1-869D4461A992}"/>
                </a:ext>
              </a:extLst>
            </p:cNvPr>
            <p:cNvSpPr txBox="1"/>
            <p:nvPr/>
          </p:nvSpPr>
          <p:spPr>
            <a:xfrm>
              <a:off x="8136609" y="2579909"/>
              <a:ext cx="3450311" cy="1508105"/>
            </a:xfrm>
            <a:prstGeom prst="rect">
              <a:avLst/>
            </a:prstGeom>
            <a:noFill/>
          </p:spPr>
          <p:txBody>
            <a:bodyPr wrap="square" rtlCol="0">
              <a:spAutoFit/>
            </a:bodyPr>
            <a:lstStyle/>
            <a:p>
              <a:pPr algn="r"/>
              <a:r>
                <a:rPr lang="en-US" sz="2400" dirty="0"/>
                <a:t>Leonardo Da Vinci</a:t>
              </a:r>
            </a:p>
            <a:p>
              <a:pPr algn="r"/>
              <a:r>
                <a:rPr lang="en-US" sz="2000" dirty="0"/>
                <a:t>(A bastard with no surname) </a:t>
              </a:r>
              <a:r>
                <a:rPr lang="en-US" sz="2400" dirty="0"/>
                <a:t>1452 – 1519</a:t>
              </a:r>
            </a:p>
            <a:p>
              <a:pPr algn="r"/>
              <a:endParaRPr lang="en-US" sz="2400" dirty="0"/>
            </a:p>
          </p:txBody>
        </p:sp>
      </p:grpSp>
    </p:spTree>
    <p:extLst>
      <p:ext uri="{BB962C8B-B14F-4D97-AF65-F5344CB8AC3E}">
        <p14:creationId xmlns:p14="http://schemas.microsoft.com/office/powerpoint/2010/main" val="18258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01" y="-639692"/>
            <a:ext cx="3184720" cy="3478455"/>
          </a:xfrm>
        </p:spPr>
        <p:txBody>
          <a:bodyPr>
            <a:normAutofit/>
          </a:bodyPr>
          <a:lstStyle/>
          <a:p>
            <a:r>
              <a:rPr lang="en-US" sz="4000" dirty="0">
                <a:solidFill>
                  <a:srgbClr val="0070C0"/>
                </a:solidFill>
              </a:rPr>
              <a:t>What competencies do you have?</a:t>
            </a:r>
          </a:p>
        </p:txBody>
      </p:sp>
      <p:pic>
        <p:nvPicPr>
          <p:cNvPr id="4" name="Content Placeholder 3">
            <a:extLst>
              <a:ext uri="{FF2B5EF4-FFF2-40B4-BE49-F238E27FC236}">
                <a16:creationId xmlns:a16="http://schemas.microsoft.com/office/drawing/2014/main" id="{C92C7839-2BEB-264B-B4F4-A12E945090E4}"/>
              </a:ext>
            </a:extLst>
          </p:cNvPr>
          <p:cNvPicPr>
            <a:picLocks noGrp="1" noChangeAspect="1"/>
          </p:cNvPicPr>
          <p:nvPr>
            <p:ph idx="1"/>
          </p:nvPr>
        </p:nvPicPr>
        <p:blipFill>
          <a:blip r:embed="rId2"/>
          <a:stretch>
            <a:fillRect/>
          </a:stretch>
        </p:blipFill>
        <p:spPr>
          <a:xfrm>
            <a:off x="2191900" y="201730"/>
            <a:ext cx="7866500" cy="6656270"/>
          </a:xfrm>
          <a:prstGeom prst="rect">
            <a:avLst/>
          </a:prstGeom>
        </p:spPr>
      </p:pic>
      <p:sp>
        <p:nvSpPr>
          <p:cNvPr id="6" name="Title 1">
            <a:extLst>
              <a:ext uri="{FF2B5EF4-FFF2-40B4-BE49-F238E27FC236}">
                <a16:creationId xmlns:a16="http://schemas.microsoft.com/office/drawing/2014/main" id="{4986D0A8-5DF1-1B47-98B8-81573EEA73B7}"/>
              </a:ext>
            </a:extLst>
          </p:cNvPr>
          <p:cNvSpPr txBox="1">
            <a:spLocks/>
          </p:cNvSpPr>
          <p:nvPr/>
        </p:nvSpPr>
        <p:spPr>
          <a:xfrm>
            <a:off x="8778679" y="4020383"/>
            <a:ext cx="3184720" cy="34784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70C0"/>
                </a:solidFill>
              </a:rPr>
              <a:t>…and what do you need?</a:t>
            </a:r>
          </a:p>
        </p:txBody>
      </p:sp>
    </p:spTree>
    <p:extLst>
      <p:ext uri="{BB962C8B-B14F-4D97-AF65-F5344CB8AC3E}">
        <p14:creationId xmlns:p14="http://schemas.microsoft.com/office/powerpoint/2010/main" val="3518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58CFE2F3-F641-6649-B1E5-F63BDA1B2F4B}"/>
              </a:ext>
            </a:extLst>
          </p:cNvPr>
          <p:cNvPicPr>
            <a:picLocks noChangeAspect="1"/>
          </p:cNvPicPr>
          <p:nvPr/>
        </p:nvPicPr>
        <p:blipFill>
          <a:blip r:embed="rId3"/>
          <a:stretch>
            <a:fillRect/>
          </a:stretch>
        </p:blipFill>
        <p:spPr>
          <a:xfrm>
            <a:off x="402904" y="1379346"/>
            <a:ext cx="11955332" cy="10116051"/>
          </a:xfrm>
          <a:prstGeom prst="rect">
            <a:avLst/>
          </a:prstGeom>
        </p:spPr>
      </p:pic>
      <p:sp>
        <p:nvSpPr>
          <p:cNvPr id="5" name="Title 1">
            <a:extLst>
              <a:ext uri="{FF2B5EF4-FFF2-40B4-BE49-F238E27FC236}">
                <a16:creationId xmlns:a16="http://schemas.microsoft.com/office/drawing/2014/main" id="{79BC9D1A-8945-E14E-BB4F-46F8B20B04C5}"/>
              </a:ext>
            </a:extLst>
          </p:cNvPr>
          <p:cNvSpPr txBox="1">
            <a:spLocks/>
          </p:cNvSpPr>
          <p:nvPr/>
        </p:nvSpPr>
        <p:spPr>
          <a:xfrm>
            <a:off x="2252133" y="333695"/>
            <a:ext cx="7577667" cy="9977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Our initial focus</a:t>
            </a:r>
          </a:p>
        </p:txBody>
      </p:sp>
      <p:sp>
        <p:nvSpPr>
          <p:cNvPr id="6" name="Oval 5">
            <a:extLst>
              <a:ext uri="{FF2B5EF4-FFF2-40B4-BE49-F238E27FC236}">
                <a16:creationId xmlns:a16="http://schemas.microsoft.com/office/drawing/2014/main" id="{FF98E105-98C1-E345-BC19-A6CA3F210B9E}"/>
              </a:ext>
            </a:extLst>
          </p:cNvPr>
          <p:cNvSpPr/>
          <p:nvPr/>
        </p:nvSpPr>
        <p:spPr>
          <a:xfrm>
            <a:off x="8578167" y="1885735"/>
            <a:ext cx="971550" cy="9715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F9894BE-5AED-D243-A928-7B6CC4F981CD}"/>
              </a:ext>
            </a:extLst>
          </p:cNvPr>
          <p:cNvSpPr/>
          <p:nvPr/>
        </p:nvSpPr>
        <p:spPr>
          <a:xfrm>
            <a:off x="6725700" y="1037597"/>
            <a:ext cx="971550" cy="9715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DE3177-0BE4-A348-A161-D3983B507303}"/>
              </a:ext>
            </a:extLst>
          </p:cNvPr>
          <p:cNvSpPr/>
          <p:nvPr/>
        </p:nvSpPr>
        <p:spPr>
          <a:xfrm>
            <a:off x="1518385" y="3268690"/>
            <a:ext cx="971550" cy="9715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98403-91C4-8F42-A138-0801CAF69265}"/>
              </a:ext>
            </a:extLst>
          </p:cNvPr>
          <p:cNvPicPr>
            <a:picLocks noChangeAspect="1"/>
          </p:cNvPicPr>
          <p:nvPr/>
        </p:nvPicPr>
        <p:blipFill>
          <a:blip r:embed="rId2"/>
          <a:stretch>
            <a:fillRect/>
          </a:stretch>
        </p:blipFill>
        <p:spPr>
          <a:xfrm>
            <a:off x="1338021" y="804682"/>
            <a:ext cx="9366888" cy="5471831"/>
          </a:xfrm>
          <a:prstGeom prst="rect">
            <a:avLst/>
          </a:prstGeom>
        </p:spPr>
      </p:pic>
    </p:spTree>
    <p:extLst>
      <p:ext uri="{BB962C8B-B14F-4D97-AF65-F5344CB8AC3E}">
        <p14:creationId xmlns:p14="http://schemas.microsoft.com/office/powerpoint/2010/main" val="42179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825A1-5D21-1C41-87BE-33B21460834E}"/>
              </a:ext>
            </a:extLst>
          </p:cNvPr>
          <p:cNvPicPr>
            <a:picLocks noChangeAspect="1"/>
          </p:cNvPicPr>
          <p:nvPr/>
        </p:nvPicPr>
        <p:blipFill>
          <a:blip r:embed="rId2"/>
          <a:stretch>
            <a:fillRect/>
          </a:stretch>
        </p:blipFill>
        <p:spPr>
          <a:xfrm>
            <a:off x="1105546" y="717448"/>
            <a:ext cx="9144000" cy="5640081"/>
          </a:xfrm>
          <a:prstGeom prst="rect">
            <a:avLst/>
          </a:prstGeom>
        </p:spPr>
      </p:pic>
    </p:spTree>
    <p:extLst>
      <p:ext uri="{BB962C8B-B14F-4D97-AF65-F5344CB8AC3E}">
        <p14:creationId xmlns:p14="http://schemas.microsoft.com/office/powerpoint/2010/main" val="681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1803</Words>
  <Application>Microsoft Office PowerPoint</Application>
  <PresentationFormat>Breedbeeld</PresentationFormat>
  <Paragraphs>206</Paragraphs>
  <Slides>40</Slides>
  <Notes>8</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40</vt:i4>
      </vt:variant>
    </vt:vector>
  </HeadingPairs>
  <TitlesOfParts>
    <vt:vector size="50" baseType="lpstr">
      <vt:lpstr>ＭＳ Ｐゴシック</vt:lpstr>
      <vt:lpstr>Arial</vt:lpstr>
      <vt:lpstr>Calibri</vt:lpstr>
      <vt:lpstr>Calibri Light</vt:lpstr>
      <vt:lpstr>Geneva</vt:lpstr>
      <vt:lpstr>Mangal</vt:lpstr>
      <vt:lpstr>Microsoft Tai Le</vt:lpstr>
      <vt:lpstr>Times</vt:lpstr>
      <vt:lpstr>ヒラギノ角ゴ Pro W3</vt:lpstr>
      <vt:lpstr>Office Theme</vt:lpstr>
      <vt:lpstr>PowerPoint-presentatie</vt:lpstr>
      <vt:lpstr>PowerPoint-presentatie</vt:lpstr>
      <vt:lpstr>PowerPoint-presentatie</vt:lpstr>
      <vt:lpstr>Making connections: Skills and support</vt:lpstr>
      <vt:lpstr>Lets think about our thinking </vt:lpstr>
      <vt:lpstr>What competencies do you have?</vt:lpstr>
      <vt:lpstr>PowerPoint-presentatie</vt:lpstr>
      <vt:lpstr>PowerPoint-presentatie</vt:lpstr>
      <vt:lpstr>PowerPoint-presentatie</vt:lpstr>
      <vt:lpstr>Triggers for thinking: What’s necessary?</vt:lpstr>
      <vt:lpstr>Triggers for thinking: Why opportunity?</vt:lpstr>
      <vt:lpstr>PowerPoint-presentatie</vt:lpstr>
      <vt:lpstr>Do you see things differently?</vt:lpstr>
      <vt:lpstr>Do you see things differently?</vt:lpstr>
      <vt:lpstr>Mix things up to see something new</vt:lpstr>
      <vt:lpstr>Joining the dots backwards to 2001</vt:lpstr>
      <vt:lpstr>PowerPoint-presentatie</vt:lpstr>
      <vt:lpstr>PowerPoint-presentatie</vt:lpstr>
      <vt:lpstr>PowerPoint-presentatie</vt:lpstr>
      <vt:lpstr>PowerPoint-presentatie</vt:lpstr>
      <vt:lpstr>When do you have your best ideas?</vt:lpstr>
      <vt:lpstr>PowerPoint-presentatie</vt:lpstr>
      <vt:lpstr>Thinking about thinking as an innovator – the journey</vt:lpstr>
      <vt:lpstr>PowerPoint-presentatie</vt:lpstr>
      <vt:lpstr>Valuing your product/service - Intellectual Property</vt:lpstr>
      <vt:lpstr>PowerPoint-presentatie</vt:lpstr>
      <vt:lpstr>PowerPoint-presentatie</vt:lpstr>
      <vt:lpstr>PowerPoint-presentatie</vt:lpstr>
      <vt:lpstr>PowerPoint-presentatie</vt:lpstr>
      <vt:lpstr>Team and funding</vt:lpstr>
      <vt:lpstr>PowerPoint-presentatie</vt:lpstr>
      <vt:lpstr>PowerPoint-presentatie</vt:lpstr>
      <vt:lpstr>PowerPoint-presentatie</vt:lpstr>
      <vt:lpstr>PowerPoint-presentatie</vt:lpstr>
      <vt:lpstr>PowerPoint-presentatie</vt:lpstr>
      <vt:lpstr>Institutional support </vt:lpstr>
      <vt:lpstr>PowerPoint-presentatie</vt:lpstr>
      <vt:lpstr>PowerPoint-presentatie</vt:lpstr>
      <vt:lpstr>PowerPoint-presentatie</vt:lpstr>
      <vt:lpstr>Read all about 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Penaluna</dc:creator>
  <cp:lastModifiedBy>Youssef Ramadan</cp:lastModifiedBy>
  <cp:revision>234</cp:revision>
  <dcterms:created xsi:type="dcterms:W3CDTF">2020-09-04T08:31:44Z</dcterms:created>
  <dcterms:modified xsi:type="dcterms:W3CDTF">2021-05-21T17:16:41Z</dcterms:modified>
</cp:coreProperties>
</file>